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8" r:id="rId3"/>
    <p:sldId id="259" r:id="rId4"/>
    <p:sldId id="288" r:id="rId5"/>
    <p:sldId id="260" r:id="rId6"/>
    <p:sldId id="285"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6" r:id="rId20"/>
    <p:sldId id="287" r:id="rId21"/>
    <p:sldId id="279" r:id="rId22"/>
    <p:sldId id="280" r:id="rId23"/>
    <p:sldId id="281" r:id="rId24"/>
    <p:sldId id="282" r:id="rId25"/>
    <p:sldId id="283" r:id="rId2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an mirudoddi" initials="pm" lastIdx="1" clrIdx="0">
    <p:extLst>
      <p:ext uri="{19B8F6BF-5375-455C-9EA6-DF929625EA0E}">
        <p15:presenceInfo xmlns:p15="http://schemas.microsoft.com/office/powerpoint/2012/main" userId="b236053ccc855f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254" y="35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43933D1-F437-4E2D-BC41-002A9994C051}" type="datetimeFigureOut">
              <a:rPr lang="en-AE" smtClean="0"/>
              <a:t>13/02/2026</a:t>
            </a:fld>
            <a:endParaRPr lang="en-AE"/>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11DA24E-34F9-4871-84CE-440901917C1A}" type="slidenum">
              <a:rPr lang="en-AE" smtClean="0"/>
              <a:t>‹#›</a:t>
            </a:fld>
            <a:endParaRPr lang="en-AE"/>
          </a:p>
        </p:txBody>
      </p:sp>
    </p:spTree>
    <p:extLst>
      <p:ext uri="{BB962C8B-B14F-4D97-AF65-F5344CB8AC3E}">
        <p14:creationId xmlns:p14="http://schemas.microsoft.com/office/powerpoint/2010/main" val="223032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C11DA24E-34F9-4871-84CE-440901917C1A}" type="slidenum">
              <a:rPr lang="en-AE" smtClean="0"/>
              <a:t>1</a:t>
            </a:fld>
            <a:endParaRPr lang="en-AE"/>
          </a:p>
        </p:txBody>
      </p:sp>
    </p:spTree>
    <p:extLst>
      <p:ext uri="{BB962C8B-B14F-4D97-AF65-F5344CB8AC3E}">
        <p14:creationId xmlns:p14="http://schemas.microsoft.com/office/powerpoint/2010/main" val="399454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63574" y="412948"/>
            <a:ext cx="5887720" cy="391159"/>
          </a:xfrm>
          <a:prstGeom prst="rect">
            <a:avLst/>
          </a:prstGeom>
        </p:spPr>
        <p:txBody>
          <a:bodyPr wrap="square" lIns="0" tIns="0" rIns="0" bIns="0">
            <a:spAutoFit/>
          </a:bodyPr>
          <a:lstStyle>
            <a:lvl1pPr>
              <a:defRPr sz="2800" b="0" i="0">
                <a:solidFill>
                  <a:srgbClr val="FF0000"/>
                </a:solidFill>
                <a:latin typeface="Roboto"/>
                <a:cs typeface="Roboto"/>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FF0000"/>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FF0000"/>
                </a:solidFill>
                <a:latin typeface="Roboto"/>
                <a:cs typeface="Robo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FF0000"/>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810625" y="6181725"/>
            <a:ext cx="3219450" cy="616429"/>
          </a:xfrm>
          <a:prstGeom prst="rect">
            <a:avLst/>
          </a:prstGeom>
        </p:spPr>
      </p:pic>
      <p:sp>
        <p:nvSpPr>
          <p:cNvPr id="2" name="Holder 2"/>
          <p:cNvSpPr>
            <a:spLocks noGrp="1"/>
          </p:cNvSpPr>
          <p:nvPr>
            <p:ph type="title"/>
          </p:nvPr>
        </p:nvSpPr>
        <p:spPr>
          <a:xfrm>
            <a:off x="142874" y="114298"/>
            <a:ext cx="9052560" cy="756762"/>
          </a:xfrm>
          <a:prstGeom prst="rect">
            <a:avLst/>
          </a:prstGeom>
        </p:spPr>
        <p:txBody>
          <a:bodyPr wrap="square" lIns="0" tIns="0" rIns="0" bIns="0">
            <a:spAutoFit/>
          </a:bodyPr>
          <a:lstStyle>
            <a:lvl1pPr>
              <a:defRPr sz="2800" b="0" i="0">
                <a:solidFill>
                  <a:srgbClr val="FF0000"/>
                </a:solidFill>
                <a:latin typeface="Roboto"/>
                <a:cs typeface="Roboto"/>
              </a:defRPr>
            </a:lvl1pPr>
          </a:lstStyle>
          <a:p>
            <a:endParaRPr/>
          </a:p>
        </p:txBody>
      </p:sp>
      <p:sp>
        <p:nvSpPr>
          <p:cNvPr id="3" name="Holder 3"/>
          <p:cNvSpPr>
            <a:spLocks noGrp="1"/>
          </p:cNvSpPr>
          <p:nvPr>
            <p:ph type="body" idx="1"/>
          </p:nvPr>
        </p:nvSpPr>
        <p:spPr>
          <a:xfrm>
            <a:off x="777874" y="1565473"/>
            <a:ext cx="9951085" cy="3648710"/>
          </a:xfrm>
          <a:prstGeom prst="rect">
            <a:avLst/>
          </a:prstGeom>
        </p:spPr>
        <p:txBody>
          <a:bodyPr wrap="square" lIns="0" tIns="0" rIns="0" bIns="0">
            <a:spAutoFit/>
          </a:bodyPr>
          <a:lstStyle>
            <a:lvl1pPr>
              <a:defRPr sz="2400" b="0" i="0">
                <a:solidFill>
                  <a:schemeClr val="tx1"/>
                </a:solidFill>
                <a:latin typeface="Roboto"/>
                <a:cs typeface="Roboto"/>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2/13/2026</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232390"/>
            <a:ext cx="12182475" cy="7318989"/>
          </a:xfrm>
          <a:prstGeom prst="rect">
            <a:avLst/>
          </a:prstGeom>
        </p:spPr>
      </p:pic>
      <p:sp>
        <p:nvSpPr>
          <p:cNvPr id="3" name="object 3"/>
          <p:cNvSpPr txBox="1"/>
          <p:nvPr/>
        </p:nvSpPr>
        <p:spPr>
          <a:xfrm>
            <a:off x="1600200" y="3707109"/>
            <a:ext cx="8686800" cy="566822"/>
          </a:xfrm>
          <a:prstGeom prst="rect">
            <a:avLst/>
          </a:prstGeom>
        </p:spPr>
        <p:txBody>
          <a:bodyPr vert="horz" wrap="square" lIns="0" tIns="12700" rIns="0" bIns="0" rtlCol="0">
            <a:spAutoFit/>
          </a:bodyPr>
          <a:lstStyle/>
          <a:p>
            <a:pPr marL="12700">
              <a:lnSpc>
                <a:spcPct val="100000"/>
              </a:lnSpc>
              <a:spcBef>
                <a:spcPts val="100"/>
              </a:spcBef>
            </a:pPr>
            <a:r>
              <a:rPr lang="en-US" sz="3600" dirty="0">
                <a:solidFill>
                  <a:srgbClr val="FF0000"/>
                </a:solidFill>
              </a:rPr>
              <a:t>M</a:t>
            </a:r>
            <a:r>
              <a:rPr lang="en-US" sz="3600" dirty="0"/>
              <a:t>usic </a:t>
            </a:r>
            <a:r>
              <a:rPr lang="en-US" sz="3600" dirty="0">
                <a:solidFill>
                  <a:srgbClr val="FF0000"/>
                </a:solidFill>
              </a:rPr>
              <a:t>S</a:t>
            </a:r>
            <a:r>
              <a:rPr lang="en-US" sz="3600" dirty="0"/>
              <a:t>tore </a:t>
            </a:r>
            <a:r>
              <a:rPr lang="en-US" sz="3600" dirty="0">
                <a:solidFill>
                  <a:srgbClr val="FF0000"/>
                </a:solidFill>
              </a:rPr>
              <a:t>S</a:t>
            </a:r>
            <a:r>
              <a:rPr lang="en-US" sz="3600" dirty="0"/>
              <a:t>ales </a:t>
            </a:r>
            <a:r>
              <a:rPr lang="en-US" sz="3600" dirty="0">
                <a:solidFill>
                  <a:srgbClr val="FF0000"/>
                </a:solidFill>
              </a:rPr>
              <a:t>A</a:t>
            </a:r>
            <a:r>
              <a:rPr lang="en-US" sz="3600" dirty="0"/>
              <a:t>nalysis using </a:t>
            </a:r>
            <a:r>
              <a:rPr lang="en-US" sz="3600" dirty="0">
                <a:solidFill>
                  <a:srgbClr val="FF0000"/>
                </a:solidFill>
              </a:rPr>
              <a:t>S</a:t>
            </a:r>
            <a:r>
              <a:rPr lang="en-US" sz="3600" dirty="0"/>
              <a:t>QL</a:t>
            </a:r>
            <a:endParaRPr lang="en-US" sz="3600" dirty="0">
              <a:latin typeface="Roboto"/>
              <a:cs typeface="Roboto"/>
            </a:endParaRPr>
          </a:p>
        </p:txBody>
      </p:sp>
      <p:sp>
        <p:nvSpPr>
          <p:cNvPr id="4" name="object 4"/>
          <p:cNvSpPr txBox="1"/>
          <p:nvPr/>
        </p:nvSpPr>
        <p:spPr>
          <a:xfrm>
            <a:off x="8007349" y="5350569"/>
            <a:ext cx="2569210" cy="1427442"/>
          </a:xfrm>
          <a:prstGeom prst="rect">
            <a:avLst/>
          </a:prstGeom>
        </p:spPr>
        <p:txBody>
          <a:bodyPr vert="horz" wrap="square" lIns="0" tIns="12700" rIns="0" bIns="0" rtlCol="0">
            <a:spAutoFit/>
          </a:bodyPr>
          <a:lstStyle/>
          <a:p>
            <a:pPr marL="12700">
              <a:lnSpc>
                <a:spcPct val="100000"/>
              </a:lnSpc>
              <a:spcBef>
                <a:spcPts val="100"/>
              </a:spcBef>
            </a:pPr>
            <a:r>
              <a:rPr sz="2000" spc="-40" dirty="0">
                <a:solidFill>
                  <a:srgbClr val="FF0000"/>
                </a:solidFill>
                <a:latin typeface="Roboto"/>
                <a:cs typeface="Roboto"/>
              </a:rPr>
              <a:t>Presented </a:t>
            </a:r>
            <a:r>
              <a:rPr sz="2000" spc="-25" dirty="0">
                <a:solidFill>
                  <a:srgbClr val="FF0000"/>
                </a:solidFill>
                <a:latin typeface="Roboto"/>
                <a:cs typeface="Roboto"/>
              </a:rPr>
              <a:t>By:</a:t>
            </a:r>
            <a:endParaRPr sz="2000" dirty="0">
              <a:latin typeface="Roboto"/>
              <a:cs typeface="Roboto"/>
            </a:endParaRPr>
          </a:p>
          <a:p>
            <a:pPr marL="12700" marR="5080">
              <a:lnSpc>
                <a:spcPct val="100699"/>
              </a:lnSpc>
            </a:pPr>
            <a:r>
              <a:rPr lang="en-US" spc="-25" dirty="0">
                <a:latin typeface="Roboto"/>
                <a:cs typeface="Roboto"/>
              </a:rPr>
              <a:t>Pavan Mirudoddi</a:t>
            </a:r>
          </a:p>
          <a:p>
            <a:pPr marL="12700" marR="5080">
              <a:lnSpc>
                <a:spcPct val="100699"/>
              </a:lnSpc>
            </a:pPr>
            <a:r>
              <a:rPr lang="en-US" spc="-25" dirty="0">
                <a:latin typeface="Roboto"/>
                <a:cs typeface="Roboto"/>
              </a:rPr>
              <a:t>Annam Vinay Reddy</a:t>
            </a:r>
          </a:p>
          <a:p>
            <a:pPr marL="12700" marR="5080">
              <a:lnSpc>
                <a:spcPct val="100699"/>
              </a:lnSpc>
            </a:pPr>
            <a:r>
              <a:rPr sz="1800" dirty="0">
                <a:latin typeface="Roboto"/>
                <a:cs typeface="Roboto"/>
              </a:rPr>
              <a:t>Batch</a:t>
            </a:r>
            <a:r>
              <a:rPr sz="1800" spc="-50" dirty="0">
                <a:latin typeface="Roboto"/>
                <a:cs typeface="Roboto"/>
              </a:rPr>
              <a:t> </a:t>
            </a:r>
            <a:r>
              <a:rPr sz="1800" dirty="0">
                <a:latin typeface="Roboto"/>
                <a:cs typeface="Roboto"/>
              </a:rPr>
              <a:t>No:</a:t>
            </a:r>
            <a:r>
              <a:rPr sz="1800" spc="-25" dirty="0">
                <a:latin typeface="Roboto"/>
                <a:cs typeface="Roboto"/>
              </a:rPr>
              <a:t> 4</a:t>
            </a:r>
            <a:r>
              <a:rPr lang="en-US" sz="1800" spc="-25" dirty="0">
                <a:latin typeface="Roboto"/>
                <a:cs typeface="Roboto"/>
              </a:rPr>
              <a:t>56</a:t>
            </a:r>
            <a:r>
              <a:rPr lang="en-AE" sz="1800" spc="-25" dirty="0">
                <a:latin typeface="Roboto"/>
                <a:cs typeface="Roboto"/>
              </a:rPr>
              <a:t> </a:t>
            </a:r>
            <a:r>
              <a:rPr sz="1800" spc="-10" dirty="0" err="1">
                <a:latin typeface="Roboto"/>
                <a:cs typeface="Roboto"/>
              </a:rPr>
              <a:t>Location:Dilshuknagar</a:t>
            </a:r>
            <a:endParaRPr sz="1800" dirty="0">
              <a:latin typeface="Roboto"/>
              <a:cs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38149" y="127906"/>
            <a:ext cx="2247900" cy="366126"/>
          </a:xfrm>
          <a:prstGeom prst="rect">
            <a:avLst/>
          </a:prstGeom>
          <a:solidFill>
            <a:schemeClr val="accent3">
              <a:lumMod val="75000"/>
            </a:schemeClr>
          </a:solidFill>
          <a:ln w="9525">
            <a:solidFill>
              <a:srgbClr val="70AD47"/>
            </a:solidFill>
          </a:ln>
        </p:spPr>
        <p:txBody>
          <a:bodyPr vert="horz" wrap="square" lIns="0" tIns="57785" rIns="0" bIns="0" rtlCol="0">
            <a:spAutoFit/>
          </a:bodyPr>
          <a:lstStyle/>
          <a:p>
            <a:pPr marL="457200">
              <a:lnSpc>
                <a:spcPct val="100000"/>
              </a:lnSpc>
              <a:spcBef>
                <a:spcPts val="455"/>
              </a:spcBef>
            </a:pPr>
            <a:r>
              <a:rPr sz="2000" dirty="0">
                <a:solidFill>
                  <a:schemeClr val="accent6">
                    <a:lumMod val="50000"/>
                  </a:schemeClr>
                </a:solidFill>
              </a:rPr>
              <a:t>ER</a:t>
            </a:r>
            <a:r>
              <a:rPr sz="2000" spc="-114" dirty="0">
                <a:solidFill>
                  <a:schemeClr val="accent6">
                    <a:lumMod val="50000"/>
                  </a:schemeClr>
                </a:solidFill>
              </a:rPr>
              <a:t> </a:t>
            </a:r>
            <a:r>
              <a:rPr sz="2000" spc="-10" dirty="0">
                <a:solidFill>
                  <a:schemeClr val="accent6">
                    <a:lumMod val="50000"/>
                  </a:schemeClr>
                </a:solidFill>
              </a:rPr>
              <a:t>Diagram</a:t>
            </a:r>
            <a:endParaRPr sz="2000" dirty="0">
              <a:solidFill>
                <a:schemeClr val="accent6">
                  <a:lumMod val="50000"/>
                </a:schemeClr>
              </a:solidFill>
            </a:endParaRPr>
          </a:p>
        </p:txBody>
      </p:sp>
      <p:pic>
        <p:nvPicPr>
          <p:cNvPr id="5" name="Picture 4">
            <a:extLst>
              <a:ext uri="{FF2B5EF4-FFF2-40B4-BE49-F238E27FC236}">
                <a16:creationId xmlns:a16="http://schemas.microsoft.com/office/drawing/2014/main" id="{54F7427D-09C1-42BC-850F-ABC8E1D6513F}"/>
              </a:ext>
            </a:extLst>
          </p:cNvPr>
          <p:cNvPicPr>
            <a:picLocks noChangeAspect="1"/>
          </p:cNvPicPr>
          <p:nvPr/>
        </p:nvPicPr>
        <p:blipFill>
          <a:blip r:embed="rId2"/>
          <a:stretch>
            <a:fillRect/>
          </a:stretch>
        </p:blipFill>
        <p:spPr>
          <a:xfrm>
            <a:off x="438149" y="866774"/>
            <a:ext cx="10763251" cy="54578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9707" rIns="0" bIns="0" rtlCol="0">
            <a:spAutoFit/>
          </a:bodyPr>
          <a:lstStyle/>
          <a:p>
            <a:pPr marL="285750">
              <a:lnSpc>
                <a:spcPct val="100000"/>
              </a:lnSpc>
              <a:spcBef>
                <a:spcPts val="100"/>
              </a:spcBef>
            </a:pPr>
            <a:r>
              <a:rPr lang="en-US" sz="3200" spc="-55" dirty="0"/>
              <a:t>Analysis</a:t>
            </a:r>
            <a:r>
              <a:rPr lang="en-US" sz="3200" spc="-130" dirty="0"/>
              <a:t> </a:t>
            </a:r>
            <a:r>
              <a:rPr lang="en-US" sz="3200" spc="-40" dirty="0"/>
              <a:t>Questions</a:t>
            </a:r>
            <a:endParaRPr lang="en-US" sz="3200" dirty="0"/>
          </a:p>
        </p:txBody>
      </p:sp>
      <p:sp>
        <p:nvSpPr>
          <p:cNvPr id="3" name="object 3"/>
          <p:cNvSpPr txBox="1"/>
          <p:nvPr/>
        </p:nvSpPr>
        <p:spPr>
          <a:xfrm>
            <a:off x="577849" y="892869"/>
            <a:ext cx="6681470" cy="641201"/>
          </a:xfrm>
          <a:prstGeom prst="rect">
            <a:avLst/>
          </a:prstGeom>
        </p:spPr>
        <p:txBody>
          <a:bodyPr vert="horz" wrap="square" lIns="0" tIns="12700" rIns="0" bIns="0" rtlCol="0">
            <a:spAutoFit/>
          </a:bodyPr>
          <a:lstStyle/>
          <a:p>
            <a:pPr marL="12700">
              <a:lnSpc>
                <a:spcPct val="100000"/>
              </a:lnSpc>
              <a:spcBef>
                <a:spcPts val="100"/>
              </a:spcBef>
            </a:pPr>
            <a:r>
              <a:rPr lang="en-US" sz="2000" spc="-10" dirty="0">
                <a:solidFill>
                  <a:srgbClr val="FF0000"/>
                </a:solidFill>
                <a:latin typeface="Roboto"/>
                <a:cs typeface="Roboto"/>
              </a:rPr>
              <a:t>1. Which countries have the most Invoices?</a:t>
            </a:r>
          </a:p>
          <a:p>
            <a:pPr marL="12700">
              <a:lnSpc>
                <a:spcPct val="100000"/>
              </a:lnSpc>
              <a:spcBef>
                <a:spcPts val="100"/>
              </a:spcBef>
            </a:pPr>
            <a:endParaRPr lang="en-US" sz="2000" spc="-10" dirty="0">
              <a:solidFill>
                <a:srgbClr val="FF0000"/>
              </a:solidFill>
              <a:latin typeface="Roboto"/>
              <a:cs typeface="Roboto"/>
            </a:endParaRPr>
          </a:p>
        </p:txBody>
      </p:sp>
      <p:pic>
        <p:nvPicPr>
          <p:cNvPr id="7" name="Picture 6">
            <a:extLst>
              <a:ext uri="{FF2B5EF4-FFF2-40B4-BE49-F238E27FC236}">
                <a16:creationId xmlns:a16="http://schemas.microsoft.com/office/drawing/2014/main" id="{042D9D8B-9FF7-4286-B268-65C0CADFD80E}"/>
              </a:ext>
            </a:extLst>
          </p:cNvPr>
          <p:cNvPicPr>
            <a:picLocks noChangeAspect="1"/>
          </p:cNvPicPr>
          <p:nvPr/>
        </p:nvPicPr>
        <p:blipFill>
          <a:blip r:embed="rId2"/>
          <a:stretch>
            <a:fillRect/>
          </a:stretch>
        </p:blipFill>
        <p:spPr>
          <a:xfrm>
            <a:off x="1447800" y="2057400"/>
            <a:ext cx="5257800" cy="2590800"/>
          </a:xfrm>
          <a:prstGeom prst="rect">
            <a:avLst/>
          </a:prstGeom>
        </p:spPr>
      </p:pic>
      <p:pic>
        <p:nvPicPr>
          <p:cNvPr id="9" name="Picture 8">
            <a:extLst>
              <a:ext uri="{FF2B5EF4-FFF2-40B4-BE49-F238E27FC236}">
                <a16:creationId xmlns:a16="http://schemas.microsoft.com/office/drawing/2014/main" id="{9A98D391-CE85-4AD5-908E-B7401B3B7192}"/>
              </a:ext>
            </a:extLst>
          </p:cNvPr>
          <p:cNvPicPr>
            <a:picLocks noChangeAspect="1"/>
          </p:cNvPicPr>
          <p:nvPr/>
        </p:nvPicPr>
        <p:blipFill>
          <a:blip r:embed="rId3"/>
          <a:stretch>
            <a:fillRect/>
          </a:stretch>
        </p:blipFill>
        <p:spPr>
          <a:xfrm>
            <a:off x="8501954" y="4114800"/>
            <a:ext cx="1386960" cy="579170"/>
          </a:xfrm>
          <a:prstGeom prst="rect">
            <a:avLst/>
          </a:prstGeom>
        </p:spPr>
      </p:pic>
      <p:sp>
        <p:nvSpPr>
          <p:cNvPr id="11" name="TextBox 10">
            <a:extLst>
              <a:ext uri="{FF2B5EF4-FFF2-40B4-BE49-F238E27FC236}">
                <a16:creationId xmlns:a16="http://schemas.microsoft.com/office/drawing/2014/main" id="{407E0A6A-BD92-4C32-B8EE-8C2883AC54E6}"/>
              </a:ext>
            </a:extLst>
          </p:cNvPr>
          <p:cNvSpPr txBox="1"/>
          <p:nvPr/>
        </p:nvSpPr>
        <p:spPr>
          <a:xfrm>
            <a:off x="8335703" y="3581400"/>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42874" y="114298"/>
            <a:ext cx="9052560" cy="558687"/>
          </a:xfrm>
          <a:prstGeom prst="rect">
            <a:avLst/>
          </a:prstGeom>
        </p:spPr>
        <p:txBody>
          <a:bodyPr vert="horz" wrap="square" lIns="0" tIns="187524" rIns="0" bIns="0" rtlCol="0">
            <a:spAutoFit/>
          </a:bodyPr>
          <a:lstStyle/>
          <a:p>
            <a:pPr marL="447675">
              <a:lnSpc>
                <a:spcPct val="100000"/>
              </a:lnSpc>
              <a:spcBef>
                <a:spcPts val="100"/>
              </a:spcBef>
            </a:pPr>
            <a:r>
              <a:rPr lang="en-US" sz="2400" dirty="0"/>
              <a:t>Q2.What are the top 3 values of total invoice?</a:t>
            </a:r>
            <a:endParaRPr sz="2400" dirty="0"/>
          </a:p>
        </p:txBody>
      </p:sp>
      <p:pic>
        <p:nvPicPr>
          <p:cNvPr id="7" name="Picture 6">
            <a:extLst>
              <a:ext uri="{FF2B5EF4-FFF2-40B4-BE49-F238E27FC236}">
                <a16:creationId xmlns:a16="http://schemas.microsoft.com/office/drawing/2014/main" id="{2BDFD34D-DAE3-4798-95BF-4512E51989EC}"/>
              </a:ext>
            </a:extLst>
          </p:cNvPr>
          <p:cNvPicPr>
            <a:picLocks noChangeAspect="1"/>
          </p:cNvPicPr>
          <p:nvPr/>
        </p:nvPicPr>
        <p:blipFill>
          <a:blip r:embed="rId2"/>
          <a:stretch>
            <a:fillRect/>
          </a:stretch>
        </p:blipFill>
        <p:spPr>
          <a:xfrm>
            <a:off x="1323838" y="914400"/>
            <a:ext cx="4772162" cy="2152651"/>
          </a:xfrm>
          <a:prstGeom prst="rect">
            <a:avLst/>
          </a:prstGeom>
        </p:spPr>
      </p:pic>
      <p:pic>
        <p:nvPicPr>
          <p:cNvPr id="11" name="Picture 10">
            <a:extLst>
              <a:ext uri="{FF2B5EF4-FFF2-40B4-BE49-F238E27FC236}">
                <a16:creationId xmlns:a16="http://schemas.microsoft.com/office/drawing/2014/main" id="{69390906-ED77-4281-B850-3E2D4ECE3F3F}"/>
              </a:ext>
            </a:extLst>
          </p:cNvPr>
          <p:cNvPicPr>
            <a:picLocks noChangeAspect="1"/>
          </p:cNvPicPr>
          <p:nvPr/>
        </p:nvPicPr>
        <p:blipFill>
          <a:blip r:embed="rId3"/>
          <a:stretch>
            <a:fillRect/>
          </a:stretch>
        </p:blipFill>
        <p:spPr>
          <a:xfrm>
            <a:off x="6248400" y="3733800"/>
            <a:ext cx="2438400" cy="1775527"/>
          </a:xfrm>
          <a:prstGeom prst="rect">
            <a:avLst/>
          </a:prstGeom>
        </p:spPr>
      </p:pic>
      <p:sp>
        <p:nvSpPr>
          <p:cNvPr id="12" name="TextBox 11">
            <a:extLst>
              <a:ext uri="{FF2B5EF4-FFF2-40B4-BE49-F238E27FC236}">
                <a16:creationId xmlns:a16="http://schemas.microsoft.com/office/drawing/2014/main" id="{37BBCFEF-0368-4FDE-B897-532510CD5D3D}"/>
              </a:ext>
            </a:extLst>
          </p:cNvPr>
          <p:cNvSpPr txBox="1"/>
          <p:nvPr/>
        </p:nvSpPr>
        <p:spPr>
          <a:xfrm>
            <a:off x="6172200" y="3360114"/>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874" y="114298"/>
            <a:ext cx="11591926" cy="1116392"/>
          </a:xfrm>
          <a:prstGeom prst="rect">
            <a:avLst/>
          </a:prstGeom>
        </p:spPr>
        <p:txBody>
          <a:bodyPr vert="horz" wrap="square" lIns="0" tIns="191195" rIns="0" bIns="0" rtlCol="0">
            <a:spAutoFit/>
          </a:bodyPr>
          <a:lstStyle/>
          <a:p>
            <a:pPr marL="447675">
              <a:lnSpc>
                <a:spcPct val="100000"/>
              </a:lnSpc>
              <a:spcBef>
                <a:spcPts val="100"/>
              </a:spcBef>
            </a:pPr>
            <a:r>
              <a:rPr sz="2000" spc="-35" dirty="0"/>
              <a:t>Q3.</a:t>
            </a:r>
            <a:r>
              <a:rPr lang="en-US" sz="2000" spc="-35" dirty="0"/>
              <a:t> Which city has the best customers? - We would like to throw a promotional Music Festival  in the city we made the most money. Write a query that returns one city that has the highest  sum of invoice totals. Return both the city name &amp; sum of all invoice totals</a:t>
            </a:r>
            <a:endParaRPr sz="2000" dirty="0"/>
          </a:p>
        </p:txBody>
      </p:sp>
      <p:pic>
        <p:nvPicPr>
          <p:cNvPr id="6" name="Picture 5">
            <a:extLst>
              <a:ext uri="{FF2B5EF4-FFF2-40B4-BE49-F238E27FC236}">
                <a16:creationId xmlns:a16="http://schemas.microsoft.com/office/drawing/2014/main" id="{40B2D82B-9A7E-4C29-9F27-A67F5168C9E1}"/>
              </a:ext>
            </a:extLst>
          </p:cNvPr>
          <p:cNvPicPr>
            <a:picLocks noChangeAspect="1"/>
          </p:cNvPicPr>
          <p:nvPr/>
        </p:nvPicPr>
        <p:blipFill>
          <a:blip r:embed="rId2"/>
          <a:stretch>
            <a:fillRect/>
          </a:stretch>
        </p:blipFill>
        <p:spPr>
          <a:xfrm>
            <a:off x="685800" y="1588708"/>
            <a:ext cx="4458322" cy="2819400"/>
          </a:xfrm>
          <a:prstGeom prst="rect">
            <a:avLst/>
          </a:prstGeom>
        </p:spPr>
      </p:pic>
      <p:pic>
        <p:nvPicPr>
          <p:cNvPr id="8" name="Picture 7">
            <a:extLst>
              <a:ext uri="{FF2B5EF4-FFF2-40B4-BE49-F238E27FC236}">
                <a16:creationId xmlns:a16="http://schemas.microsoft.com/office/drawing/2014/main" id="{02E485C2-651A-4358-BC4A-EE6DC85B87F1}"/>
              </a:ext>
            </a:extLst>
          </p:cNvPr>
          <p:cNvPicPr>
            <a:picLocks noChangeAspect="1"/>
          </p:cNvPicPr>
          <p:nvPr/>
        </p:nvPicPr>
        <p:blipFill>
          <a:blip r:embed="rId3"/>
          <a:stretch>
            <a:fillRect/>
          </a:stretch>
        </p:blipFill>
        <p:spPr>
          <a:xfrm>
            <a:off x="6324600" y="3886200"/>
            <a:ext cx="2781688" cy="809738"/>
          </a:xfrm>
          <a:prstGeom prst="rect">
            <a:avLst/>
          </a:prstGeom>
        </p:spPr>
      </p:pic>
      <p:sp>
        <p:nvSpPr>
          <p:cNvPr id="9" name="TextBox 8">
            <a:extLst>
              <a:ext uri="{FF2B5EF4-FFF2-40B4-BE49-F238E27FC236}">
                <a16:creationId xmlns:a16="http://schemas.microsoft.com/office/drawing/2014/main" id="{9F6E604D-F85B-425F-939F-3F4691B23A2B}"/>
              </a:ext>
            </a:extLst>
          </p:cNvPr>
          <p:cNvSpPr txBox="1"/>
          <p:nvPr/>
        </p:nvSpPr>
        <p:spPr>
          <a:xfrm>
            <a:off x="6172200" y="3536462"/>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874" y="114298"/>
            <a:ext cx="9052560" cy="981740"/>
          </a:xfrm>
          <a:prstGeom prst="rect">
            <a:avLst/>
          </a:prstGeom>
        </p:spPr>
        <p:txBody>
          <a:bodyPr vert="horz" wrap="square" lIns="0" tIns="57845" rIns="0" bIns="0" rtlCol="0">
            <a:spAutoFit/>
          </a:bodyPr>
          <a:lstStyle/>
          <a:p>
            <a:pPr marL="457200">
              <a:lnSpc>
                <a:spcPct val="100000"/>
              </a:lnSpc>
              <a:spcBef>
                <a:spcPts val="100"/>
              </a:spcBef>
            </a:pPr>
            <a:r>
              <a:rPr lang="en-US" sz="2000" spc="-30" dirty="0"/>
              <a:t>Q4.Who is the best customer? -The customer who has spent the most money will be declared the  best customer. Write a query that returns the person who has spent the most money</a:t>
            </a:r>
            <a:endParaRPr sz="2000" dirty="0"/>
          </a:p>
        </p:txBody>
      </p:sp>
      <p:pic>
        <p:nvPicPr>
          <p:cNvPr id="9" name="Picture 8">
            <a:extLst>
              <a:ext uri="{FF2B5EF4-FFF2-40B4-BE49-F238E27FC236}">
                <a16:creationId xmlns:a16="http://schemas.microsoft.com/office/drawing/2014/main" id="{AAF829E4-F51C-48DE-8E92-4595B3F36264}"/>
              </a:ext>
            </a:extLst>
          </p:cNvPr>
          <p:cNvPicPr>
            <a:picLocks noChangeAspect="1"/>
          </p:cNvPicPr>
          <p:nvPr/>
        </p:nvPicPr>
        <p:blipFill>
          <a:blip r:embed="rId2"/>
          <a:stretch>
            <a:fillRect/>
          </a:stretch>
        </p:blipFill>
        <p:spPr>
          <a:xfrm>
            <a:off x="685800" y="1371600"/>
            <a:ext cx="4372585" cy="3124636"/>
          </a:xfrm>
          <a:prstGeom prst="rect">
            <a:avLst/>
          </a:prstGeom>
        </p:spPr>
      </p:pic>
      <p:pic>
        <p:nvPicPr>
          <p:cNvPr id="11" name="Picture 10">
            <a:extLst>
              <a:ext uri="{FF2B5EF4-FFF2-40B4-BE49-F238E27FC236}">
                <a16:creationId xmlns:a16="http://schemas.microsoft.com/office/drawing/2014/main" id="{28CC201E-63E3-486B-894F-E7A5D6AE560A}"/>
              </a:ext>
            </a:extLst>
          </p:cNvPr>
          <p:cNvPicPr>
            <a:picLocks noChangeAspect="1"/>
          </p:cNvPicPr>
          <p:nvPr/>
        </p:nvPicPr>
        <p:blipFill>
          <a:blip r:embed="rId3"/>
          <a:stretch>
            <a:fillRect/>
          </a:stretch>
        </p:blipFill>
        <p:spPr>
          <a:xfrm>
            <a:off x="6085114" y="4267200"/>
            <a:ext cx="3858163" cy="676369"/>
          </a:xfrm>
          <a:prstGeom prst="rect">
            <a:avLst/>
          </a:prstGeom>
        </p:spPr>
      </p:pic>
      <p:sp>
        <p:nvSpPr>
          <p:cNvPr id="12" name="TextBox 11">
            <a:extLst>
              <a:ext uri="{FF2B5EF4-FFF2-40B4-BE49-F238E27FC236}">
                <a16:creationId xmlns:a16="http://schemas.microsoft.com/office/drawing/2014/main" id="{0BBE9E50-7B3B-4249-BD76-4999884736DC}"/>
              </a:ext>
            </a:extLst>
          </p:cNvPr>
          <p:cNvSpPr txBox="1"/>
          <p:nvPr/>
        </p:nvSpPr>
        <p:spPr>
          <a:xfrm>
            <a:off x="5956357" y="3928348"/>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2160" y="213360"/>
            <a:ext cx="10886440" cy="643617"/>
          </a:xfrm>
          <a:prstGeom prst="rect">
            <a:avLst/>
          </a:prstGeom>
        </p:spPr>
        <p:txBody>
          <a:bodyPr vert="horz" wrap="square" lIns="0" tIns="12700" rIns="0" bIns="0" rtlCol="0">
            <a:spAutoFit/>
          </a:bodyPr>
          <a:lstStyle/>
          <a:p>
            <a:pPr marL="12700">
              <a:lnSpc>
                <a:spcPct val="100000"/>
              </a:lnSpc>
              <a:spcBef>
                <a:spcPts val="100"/>
              </a:spcBef>
            </a:pPr>
            <a:r>
              <a:rPr lang="en-US" sz="2000" dirty="0">
                <a:solidFill>
                  <a:srgbClr val="FF0000"/>
                </a:solidFill>
                <a:latin typeface="Roboto"/>
                <a:cs typeface="Roboto"/>
              </a:rPr>
              <a:t>Q5.Write a query to return the email, first name, last name, &amp; Genre of all Rock Music listeners. Return your list ordered alphabetically by email starting</a:t>
            </a:r>
            <a:endParaRPr sz="2000" dirty="0">
              <a:solidFill>
                <a:srgbClr val="FF0000"/>
              </a:solidFill>
              <a:latin typeface="Roboto"/>
              <a:cs typeface="Roboto"/>
            </a:endParaRPr>
          </a:p>
        </p:txBody>
      </p:sp>
      <p:pic>
        <p:nvPicPr>
          <p:cNvPr id="8" name="Picture 7">
            <a:extLst>
              <a:ext uri="{FF2B5EF4-FFF2-40B4-BE49-F238E27FC236}">
                <a16:creationId xmlns:a16="http://schemas.microsoft.com/office/drawing/2014/main" id="{AD0EEC39-849C-4E90-9077-98DDC18F1293}"/>
              </a:ext>
            </a:extLst>
          </p:cNvPr>
          <p:cNvPicPr>
            <a:picLocks noChangeAspect="1"/>
          </p:cNvPicPr>
          <p:nvPr/>
        </p:nvPicPr>
        <p:blipFill>
          <a:blip r:embed="rId2"/>
          <a:stretch>
            <a:fillRect/>
          </a:stretch>
        </p:blipFill>
        <p:spPr>
          <a:xfrm>
            <a:off x="762000" y="1219200"/>
            <a:ext cx="3410426" cy="4096322"/>
          </a:xfrm>
          <a:prstGeom prst="rect">
            <a:avLst/>
          </a:prstGeom>
        </p:spPr>
      </p:pic>
      <p:pic>
        <p:nvPicPr>
          <p:cNvPr id="10" name="Picture 9">
            <a:extLst>
              <a:ext uri="{FF2B5EF4-FFF2-40B4-BE49-F238E27FC236}">
                <a16:creationId xmlns:a16="http://schemas.microsoft.com/office/drawing/2014/main" id="{EA1A9CA2-2236-4215-AEEA-49B56F1493A7}"/>
              </a:ext>
            </a:extLst>
          </p:cNvPr>
          <p:cNvPicPr>
            <a:picLocks noChangeAspect="1"/>
          </p:cNvPicPr>
          <p:nvPr/>
        </p:nvPicPr>
        <p:blipFill>
          <a:blip r:embed="rId3"/>
          <a:stretch>
            <a:fillRect/>
          </a:stretch>
        </p:blipFill>
        <p:spPr>
          <a:xfrm>
            <a:off x="5410200" y="2590800"/>
            <a:ext cx="4515480" cy="3010320"/>
          </a:xfrm>
          <a:prstGeom prst="rect">
            <a:avLst/>
          </a:prstGeom>
        </p:spPr>
      </p:pic>
      <p:sp>
        <p:nvSpPr>
          <p:cNvPr id="5" name="TextBox 4">
            <a:extLst>
              <a:ext uri="{FF2B5EF4-FFF2-40B4-BE49-F238E27FC236}">
                <a16:creationId xmlns:a16="http://schemas.microsoft.com/office/drawing/2014/main" id="{04E42D9B-4586-42AA-BDFE-651CB1754E84}"/>
              </a:ext>
            </a:extLst>
          </p:cNvPr>
          <p:cNvSpPr txBox="1"/>
          <p:nvPr/>
        </p:nvSpPr>
        <p:spPr>
          <a:xfrm>
            <a:off x="5313420" y="2221468"/>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2649" y="645219"/>
            <a:ext cx="10166351" cy="628377"/>
          </a:xfrm>
          <a:prstGeom prst="rect">
            <a:avLst/>
          </a:prstGeom>
        </p:spPr>
        <p:txBody>
          <a:bodyPr vert="horz" wrap="square" lIns="0" tIns="12700" rIns="0" bIns="0" rtlCol="0">
            <a:spAutoFit/>
          </a:bodyPr>
          <a:lstStyle/>
          <a:p>
            <a:pPr marL="12700">
              <a:lnSpc>
                <a:spcPct val="100000"/>
              </a:lnSpc>
              <a:spcBef>
                <a:spcPts val="100"/>
              </a:spcBef>
            </a:pPr>
            <a:r>
              <a:rPr lang="en-US" sz="2000" spc="-50" dirty="0"/>
              <a:t>Q6.Let's invite the artists who have written the most rock music in our dataset.  Write a query that returns the Artist name and total track count of the top 10 rock bands </a:t>
            </a:r>
            <a:endParaRPr sz="2000" dirty="0"/>
          </a:p>
        </p:txBody>
      </p:sp>
      <p:pic>
        <p:nvPicPr>
          <p:cNvPr id="6" name="Picture 5">
            <a:extLst>
              <a:ext uri="{FF2B5EF4-FFF2-40B4-BE49-F238E27FC236}">
                <a16:creationId xmlns:a16="http://schemas.microsoft.com/office/drawing/2014/main" id="{CDE1722A-D4C1-4B7D-9336-CC9BF1D4305C}"/>
              </a:ext>
            </a:extLst>
          </p:cNvPr>
          <p:cNvPicPr>
            <a:picLocks noChangeAspect="1"/>
          </p:cNvPicPr>
          <p:nvPr/>
        </p:nvPicPr>
        <p:blipFill>
          <a:blip r:embed="rId2"/>
          <a:stretch>
            <a:fillRect/>
          </a:stretch>
        </p:blipFill>
        <p:spPr>
          <a:xfrm>
            <a:off x="854346" y="1552313"/>
            <a:ext cx="3781953" cy="3753374"/>
          </a:xfrm>
          <a:prstGeom prst="rect">
            <a:avLst/>
          </a:prstGeom>
        </p:spPr>
      </p:pic>
      <p:pic>
        <p:nvPicPr>
          <p:cNvPr id="8" name="Picture 7">
            <a:extLst>
              <a:ext uri="{FF2B5EF4-FFF2-40B4-BE49-F238E27FC236}">
                <a16:creationId xmlns:a16="http://schemas.microsoft.com/office/drawing/2014/main" id="{D9DD479E-5C60-41D0-BDE0-718B2E832D75}"/>
              </a:ext>
            </a:extLst>
          </p:cNvPr>
          <p:cNvPicPr>
            <a:picLocks noChangeAspect="1"/>
          </p:cNvPicPr>
          <p:nvPr/>
        </p:nvPicPr>
        <p:blipFill>
          <a:blip r:embed="rId3"/>
          <a:stretch>
            <a:fillRect/>
          </a:stretch>
        </p:blipFill>
        <p:spPr>
          <a:xfrm>
            <a:off x="6096000" y="3124200"/>
            <a:ext cx="3572374" cy="1924319"/>
          </a:xfrm>
          <a:prstGeom prst="rect">
            <a:avLst/>
          </a:prstGeom>
        </p:spPr>
      </p:pic>
      <p:sp>
        <p:nvSpPr>
          <p:cNvPr id="5" name="TextBox 4">
            <a:extLst>
              <a:ext uri="{FF2B5EF4-FFF2-40B4-BE49-F238E27FC236}">
                <a16:creationId xmlns:a16="http://schemas.microsoft.com/office/drawing/2014/main" id="{9E85F4EB-3533-4CB6-8575-EA9D88817834}"/>
              </a:ext>
            </a:extLst>
          </p:cNvPr>
          <p:cNvSpPr txBox="1"/>
          <p:nvPr/>
        </p:nvSpPr>
        <p:spPr>
          <a:xfrm>
            <a:off x="6096000" y="2754868"/>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6948" y="988119"/>
            <a:ext cx="10585451" cy="936154"/>
          </a:xfrm>
          <a:prstGeom prst="rect">
            <a:avLst/>
          </a:prstGeom>
        </p:spPr>
        <p:txBody>
          <a:bodyPr vert="horz" wrap="square" lIns="0" tIns="12700" rIns="0" bIns="0" rtlCol="0">
            <a:spAutoFit/>
          </a:bodyPr>
          <a:lstStyle/>
          <a:p>
            <a:pPr marL="12700">
              <a:lnSpc>
                <a:spcPct val="100000"/>
              </a:lnSpc>
              <a:spcBef>
                <a:spcPts val="100"/>
              </a:spcBef>
            </a:pPr>
            <a:r>
              <a:rPr lang="en-US" sz="2000" spc="-50" dirty="0"/>
              <a:t>Q7.Return all the track names that have a song length longer than the average song length.-Return the Name and Milliseconds for each track. Order by the song length, with the longest songs listed first</a:t>
            </a:r>
            <a:endParaRPr sz="2000" dirty="0"/>
          </a:p>
        </p:txBody>
      </p:sp>
      <p:pic>
        <p:nvPicPr>
          <p:cNvPr id="6" name="Picture 5">
            <a:extLst>
              <a:ext uri="{FF2B5EF4-FFF2-40B4-BE49-F238E27FC236}">
                <a16:creationId xmlns:a16="http://schemas.microsoft.com/office/drawing/2014/main" id="{D2D91C22-6BF1-4815-999E-4C4DD97F9392}"/>
              </a:ext>
            </a:extLst>
          </p:cNvPr>
          <p:cNvPicPr>
            <a:picLocks noChangeAspect="1"/>
          </p:cNvPicPr>
          <p:nvPr/>
        </p:nvPicPr>
        <p:blipFill>
          <a:blip r:embed="rId2"/>
          <a:stretch>
            <a:fillRect/>
          </a:stretch>
        </p:blipFill>
        <p:spPr>
          <a:xfrm>
            <a:off x="996948" y="1905000"/>
            <a:ext cx="2857899" cy="2486372"/>
          </a:xfrm>
          <a:prstGeom prst="rect">
            <a:avLst/>
          </a:prstGeom>
        </p:spPr>
      </p:pic>
      <p:pic>
        <p:nvPicPr>
          <p:cNvPr id="8" name="Picture 7">
            <a:extLst>
              <a:ext uri="{FF2B5EF4-FFF2-40B4-BE49-F238E27FC236}">
                <a16:creationId xmlns:a16="http://schemas.microsoft.com/office/drawing/2014/main" id="{E67F4C47-6320-43BB-977F-30FC57958D3A}"/>
              </a:ext>
            </a:extLst>
          </p:cNvPr>
          <p:cNvPicPr>
            <a:picLocks noChangeAspect="1"/>
          </p:cNvPicPr>
          <p:nvPr/>
        </p:nvPicPr>
        <p:blipFill>
          <a:blip r:embed="rId3"/>
          <a:stretch>
            <a:fillRect/>
          </a:stretch>
        </p:blipFill>
        <p:spPr>
          <a:xfrm>
            <a:off x="5486400" y="2590800"/>
            <a:ext cx="3696216" cy="2876951"/>
          </a:xfrm>
          <a:prstGeom prst="rect">
            <a:avLst/>
          </a:prstGeom>
        </p:spPr>
      </p:pic>
      <p:sp>
        <p:nvSpPr>
          <p:cNvPr id="5" name="TextBox 4">
            <a:extLst>
              <a:ext uri="{FF2B5EF4-FFF2-40B4-BE49-F238E27FC236}">
                <a16:creationId xmlns:a16="http://schemas.microsoft.com/office/drawing/2014/main" id="{22221807-366B-4E0E-A982-506ACBF469BA}"/>
              </a:ext>
            </a:extLst>
          </p:cNvPr>
          <p:cNvSpPr txBox="1"/>
          <p:nvPr/>
        </p:nvSpPr>
        <p:spPr>
          <a:xfrm>
            <a:off x="5410200" y="2133600"/>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66800" y="389899"/>
            <a:ext cx="9661527" cy="628377"/>
          </a:xfrm>
          <a:prstGeom prst="rect">
            <a:avLst/>
          </a:prstGeom>
        </p:spPr>
        <p:txBody>
          <a:bodyPr vert="horz" wrap="square" lIns="0" tIns="12700" rIns="0" bIns="0" rtlCol="0">
            <a:spAutoFit/>
          </a:bodyPr>
          <a:lstStyle/>
          <a:p>
            <a:pPr marL="12700">
              <a:lnSpc>
                <a:spcPct val="100000"/>
              </a:lnSpc>
              <a:spcBef>
                <a:spcPts val="100"/>
              </a:spcBef>
            </a:pPr>
            <a:r>
              <a:rPr lang="en-US" sz="2000" dirty="0">
                <a:solidFill>
                  <a:srgbClr val="FF0000"/>
                </a:solidFill>
                <a:latin typeface="Roboto"/>
                <a:cs typeface="Roboto"/>
              </a:rPr>
              <a:t>Q8.Find how much amount is spent by each customer on artists? Write a query to return customer name, artist name and total spent </a:t>
            </a:r>
            <a:endParaRPr sz="2000" dirty="0">
              <a:solidFill>
                <a:srgbClr val="FF0000"/>
              </a:solidFill>
              <a:latin typeface="Roboto"/>
              <a:cs typeface="Roboto"/>
            </a:endParaRPr>
          </a:p>
        </p:txBody>
      </p:sp>
      <p:pic>
        <p:nvPicPr>
          <p:cNvPr id="12" name="Picture 11">
            <a:extLst>
              <a:ext uri="{FF2B5EF4-FFF2-40B4-BE49-F238E27FC236}">
                <a16:creationId xmlns:a16="http://schemas.microsoft.com/office/drawing/2014/main" id="{5074B902-6B8A-45BD-A939-BFE71FC564F0}"/>
              </a:ext>
            </a:extLst>
          </p:cNvPr>
          <p:cNvPicPr>
            <a:picLocks noChangeAspect="1"/>
          </p:cNvPicPr>
          <p:nvPr/>
        </p:nvPicPr>
        <p:blipFill>
          <a:blip r:embed="rId2"/>
          <a:stretch>
            <a:fillRect/>
          </a:stretch>
        </p:blipFill>
        <p:spPr>
          <a:xfrm>
            <a:off x="1066800" y="1295400"/>
            <a:ext cx="5334744" cy="4486901"/>
          </a:xfrm>
          <a:prstGeom prst="rect">
            <a:avLst/>
          </a:prstGeom>
        </p:spPr>
      </p:pic>
      <p:pic>
        <p:nvPicPr>
          <p:cNvPr id="14" name="Picture 13">
            <a:extLst>
              <a:ext uri="{FF2B5EF4-FFF2-40B4-BE49-F238E27FC236}">
                <a16:creationId xmlns:a16="http://schemas.microsoft.com/office/drawing/2014/main" id="{2F9E16FD-EA42-4FC3-92B7-2B25EEC2FA06}"/>
              </a:ext>
            </a:extLst>
          </p:cNvPr>
          <p:cNvPicPr>
            <a:picLocks noChangeAspect="1"/>
          </p:cNvPicPr>
          <p:nvPr/>
        </p:nvPicPr>
        <p:blipFill>
          <a:blip r:embed="rId3"/>
          <a:stretch>
            <a:fillRect/>
          </a:stretch>
        </p:blipFill>
        <p:spPr>
          <a:xfrm>
            <a:off x="6553200" y="2874594"/>
            <a:ext cx="3896269" cy="2905530"/>
          </a:xfrm>
          <a:prstGeom prst="rect">
            <a:avLst/>
          </a:prstGeom>
        </p:spPr>
      </p:pic>
      <p:sp>
        <p:nvSpPr>
          <p:cNvPr id="5" name="TextBox 4">
            <a:extLst>
              <a:ext uri="{FF2B5EF4-FFF2-40B4-BE49-F238E27FC236}">
                <a16:creationId xmlns:a16="http://schemas.microsoft.com/office/drawing/2014/main" id="{AAEDB117-A1F6-4964-AA0F-3EB3F2126BC3}"/>
              </a:ext>
            </a:extLst>
          </p:cNvPr>
          <p:cNvSpPr txBox="1"/>
          <p:nvPr/>
        </p:nvSpPr>
        <p:spPr>
          <a:xfrm>
            <a:off x="6553200" y="2505262"/>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66800" y="389899"/>
            <a:ext cx="9661527" cy="1243930"/>
          </a:xfrm>
          <a:prstGeom prst="rect">
            <a:avLst/>
          </a:prstGeom>
        </p:spPr>
        <p:txBody>
          <a:bodyPr vert="horz" wrap="square" lIns="0" tIns="12700" rIns="0" bIns="0" rtlCol="0">
            <a:spAutoFit/>
          </a:bodyPr>
          <a:lstStyle/>
          <a:p>
            <a:pPr marL="12700">
              <a:lnSpc>
                <a:spcPct val="100000"/>
              </a:lnSpc>
              <a:spcBef>
                <a:spcPts val="100"/>
              </a:spcBef>
            </a:pPr>
            <a:r>
              <a:rPr lang="en-US" sz="2000" dirty="0">
                <a:solidFill>
                  <a:srgbClr val="FF0000"/>
                </a:solidFill>
                <a:latin typeface="Roboto"/>
                <a:cs typeface="Roboto"/>
              </a:rPr>
              <a:t> Q9.We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endParaRPr sz="2000" dirty="0">
              <a:solidFill>
                <a:srgbClr val="FF0000"/>
              </a:solidFill>
              <a:latin typeface="Roboto"/>
              <a:cs typeface="Roboto"/>
            </a:endParaRPr>
          </a:p>
        </p:txBody>
      </p:sp>
      <p:pic>
        <p:nvPicPr>
          <p:cNvPr id="6" name="Picture 5">
            <a:extLst>
              <a:ext uri="{FF2B5EF4-FFF2-40B4-BE49-F238E27FC236}">
                <a16:creationId xmlns:a16="http://schemas.microsoft.com/office/drawing/2014/main" id="{6CE1D429-F7C6-4C3E-AD00-4F94B8AD69D8}"/>
              </a:ext>
            </a:extLst>
          </p:cNvPr>
          <p:cNvPicPr>
            <a:picLocks noChangeAspect="1"/>
          </p:cNvPicPr>
          <p:nvPr/>
        </p:nvPicPr>
        <p:blipFill>
          <a:blip r:embed="rId2"/>
          <a:stretch>
            <a:fillRect/>
          </a:stretch>
        </p:blipFill>
        <p:spPr>
          <a:xfrm>
            <a:off x="914400" y="1905000"/>
            <a:ext cx="3258005" cy="4419601"/>
          </a:xfrm>
          <a:prstGeom prst="rect">
            <a:avLst/>
          </a:prstGeom>
        </p:spPr>
      </p:pic>
      <p:pic>
        <p:nvPicPr>
          <p:cNvPr id="8" name="Picture 7">
            <a:extLst>
              <a:ext uri="{FF2B5EF4-FFF2-40B4-BE49-F238E27FC236}">
                <a16:creationId xmlns:a16="http://schemas.microsoft.com/office/drawing/2014/main" id="{552D5517-40C4-4DD1-9F31-9E93725AAC1E}"/>
              </a:ext>
            </a:extLst>
          </p:cNvPr>
          <p:cNvPicPr>
            <a:picLocks noChangeAspect="1"/>
          </p:cNvPicPr>
          <p:nvPr/>
        </p:nvPicPr>
        <p:blipFill>
          <a:blip r:embed="rId3"/>
          <a:stretch>
            <a:fillRect/>
          </a:stretch>
        </p:blipFill>
        <p:spPr>
          <a:xfrm>
            <a:off x="5638800" y="2743200"/>
            <a:ext cx="3419952" cy="2905530"/>
          </a:xfrm>
          <a:prstGeom prst="rect">
            <a:avLst/>
          </a:prstGeom>
        </p:spPr>
      </p:pic>
      <p:sp>
        <p:nvSpPr>
          <p:cNvPr id="5" name="TextBox 4">
            <a:extLst>
              <a:ext uri="{FF2B5EF4-FFF2-40B4-BE49-F238E27FC236}">
                <a16:creationId xmlns:a16="http://schemas.microsoft.com/office/drawing/2014/main" id="{6063867A-AED8-408A-86EA-41B2B9A8C984}"/>
              </a:ext>
            </a:extLst>
          </p:cNvPr>
          <p:cNvSpPr txBox="1"/>
          <p:nvPr/>
        </p:nvSpPr>
        <p:spPr>
          <a:xfrm>
            <a:off x="5638800" y="2209800"/>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extLst>
      <p:ext uri="{BB962C8B-B14F-4D97-AF65-F5344CB8AC3E}">
        <p14:creationId xmlns:p14="http://schemas.microsoft.com/office/powerpoint/2010/main" val="1867752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199" y="177720"/>
            <a:ext cx="9052560" cy="837399"/>
          </a:xfrm>
          <a:prstGeom prst="rect">
            <a:avLst/>
          </a:prstGeom>
        </p:spPr>
        <p:txBody>
          <a:bodyPr vert="horz" wrap="square" lIns="0" tIns="402580" rIns="0" bIns="0" rtlCol="0">
            <a:spAutoFit/>
          </a:bodyPr>
          <a:lstStyle/>
          <a:p>
            <a:pPr marL="142875">
              <a:lnSpc>
                <a:spcPct val="100000"/>
              </a:lnSpc>
              <a:spcBef>
                <a:spcPts val="100"/>
              </a:spcBef>
            </a:pPr>
            <a:r>
              <a:rPr spc="-10" dirty="0"/>
              <a:t>Agenda</a:t>
            </a:r>
            <a:endParaRPr dirty="0"/>
          </a:p>
        </p:txBody>
      </p:sp>
      <p:sp>
        <p:nvSpPr>
          <p:cNvPr id="3" name="object 3"/>
          <p:cNvSpPr txBox="1"/>
          <p:nvPr/>
        </p:nvSpPr>
        <p:spPr>
          <a:xfrm>
            <a:off x="711199" y="1045408"/>
            <a:ext cx="7028815" cy="5216172"/>
          </a:xfrm>
          <a:prstGeom prst="rect">
            <a:avLst/>
          </a:prstGeom>
        </p:spPr>
        <p:txBody>
          <a:bodyPr vert="horz" wrap="square" lIns="0" tIns="113665" rIns="0" bIns="0" rtlCol="0">
            <a:spAutoFit/>
          </a:bodyPr>
          <a:lstStyle/>
          <a:p>
            <a:pPr marL="259715" indent="-247015">
              <a:lnSpc>
                <a:spcPct val="100000"/>
              </a:lnSpc>
              <a:spcBef>
                <a:spcPts val="895"/>
              </a:spcBef>
              <a:buFont typeface="Tahoma"/>
              <a:buChar char="●"/>
              <a:tabLst>
                <a:tab pos="259715" algn="l"/>
              </a:tabLst>
            </a:pPr>
            <a:r>
              <a:rPr sz="2400" dirty="0">
                <a:latin typeface="Roboto"/>
                <a:cs typeface="Roboto"/>
              </a:rPr>
              <a:t>Business</a:t>
            </a:r>
            <a:r>
              <a:rPr sz="2400" spc="-5" dirty="0">
                <a:latin typeface="Roboto"/>
                <a:cs typeface="Roboto"/>
              </a:rPr>
              <a:t> </a:t>
            </a:r>
            <a:r>
              <a:rPr sz="2400" spc="-10" dirty="0">
                <a:latin typeface="Roboto"/>
                <a:cs typeface="Roboto"/>
              </a:rPr>
              <a:t>Problem</a:t>
            </a:r>
            <a:endParaRPr lang="en-US" sz="2400" spc="-10" dirty="0">
              <a:latin typeface="Roboto"/>
              <a:cs typeface="Roboto"/>
            </a:endParaRPr>
          </a:p>
          <a:p>
            <a:pPr marL="259715" indent="-247015">
              <a:lnSpc>
                <a:spcPct val="100000"/>
              </a:lnSpc>
              <a:spcBef>
                <a:spcPts val="895"/>
              </a:spcBef>
              <a:buFont typeface="Tahoma"/>
              <a:buChar char="●"/>
              <a:tabLst>
                <a:tab pos="259715" algn="l"/>
              </a:tabLst>
            </a:pPr>
            <a:r>
              <a:rPr lang="en-US" sz="2400" dirty="0">
                <a:latin typeface="Roboto"/>
                <a:cs typeface="Roboto"/>
              </a:rPr>
              <a:t>Business Problem Statement</a:t>
            </a:r>
            <a:endParaRPr sz="2400" dirty="0">
              <a:latin typeface="Roboto"/>
              <a:cs typeface="Roboto"/>
            </a:endParaRPr>
          </a:p>
          <a:p>
            <a:pPr marL="259715" indent="-247015">
              <a:lnSpc>
                <a:spcPct val="100000"/>
              </a:lnSpc>
              <a:spcBef>
                <a:spcPts val="795"/>
              </a:spcBef>
              <a:buFont typeface="Tahoma"/>
              <a:buChar char="●"/>
              <a:tabLst>
                <a:tab pos="259715" algn="l"/>
              </a:tabLst>
            </a:pPr>
            <a:r>
              <a:rPr sz="2400" spc="-10" dirty="0">
                <a:latin typeface="Roboto"/>
                <a:cs typeface="Roboto"/>
              </a:rPr>
              <a:t>Objective</a:t>
            </a:r>
            <a:r>
              <a:rPr sz="2400" spc="-50" dirty="0">
                <a:latin typeface="Roboto"/>
                <a:cs typeface="Roboto"/>
              </a:rPr>
              <a:t> </a:t>
            </a:r>
            <a:r>
              <a:rPr sz="2400" dirty="0">
                <a:latin typeface="Roboto"/>
                <a:cs typeface="Roboto"/>
              </a:rPr>
              <a:t>of</a:t>
            </a:r>
            <a:r>
              <a:rPr sz="2400" spc="-60" dirty="0">
                <a:latin typeface="Roboto"/>
                <a:cs typeface="Roboto"/>
              </a:rPr>
              <a:t> </a:t>
            </a:r>
            <a:r>
              <a:rPr sz="2400" dirty="0">
                <a:latin typeface="Roboto"/>
                <a:cs typeface="Roboto"/>
              </a:rPr>
              <a:t>the</a:t>
            </a:r>
            <a:r>
              <a:rPr sz="2400" spc="-50" dirty="0">
                <a:latin typeface="Roboto"/>
                <a:cs typeface="Roboto"/>
              </a:rPr>
              <a:t> </a:t>
            </a:r>
            <a:r>
              <a:rPr sz="2400" spc="-10" dirty="0">
                <a:latin typeface="Roboto"/>
                <a:cs typeface="Roboto"/>
              </a:rPr>
              <a:t>Project</a:t>
            </a:r>
            <a:endParaRPr sz="2400" dirty="0">
              <a:latin typeface="Roboto"/>
              <a:cs typeface="Roboto"/>
            </a:endParaRPr>
          </a:p>
          <a:p>
            <a:pPr marL="259715" indent="-247015">
              <a:lnSpc>
                <a:spcPct val="100000"/>
              </a:lnSpc>
              <a:spcBef>
                <a:spcPts val="795"/>
              </a:spcBef>
              <a:buFont typeface="Tahoma"/>
              <a:buChar char="●"/>
              <a:tabLst>
                <a:tab pos="259715" algn="l"/>
              </a:tabLst>
            </a:pPr>
            <a:r>
              <a:rPr sz="2400" spc="-45" dirty="0">
                <a:latin typeface="Roboto"/>
                <a:cs typeface="Roboto"/>
              </a:rPr>
              <a:t>Data</a:t>
            </a:r>
            <a:r>
              <a:rPr sz="2400" spc="-80" dirty="0">
                <a:latin typeface="Roboto"/>
                <a:cs typeface="Roboto"/>
              </a:rPr>
              <a:t> </a:t>
            </a:r>
            <a:r>
              <a:rPr sz="2400" spc="-10" dirty="0">
                <a:latin typeface="Roboto"/>
                <a:cs typeface="Roboto"/>
              </a:rPr>
              <a:t>description</a:t>
            </a:r>
            <a:endParaRPr sz="2400" dirty="0">
              <a:latin typeface="Roboto"/>
              <a:cs typeface="Roboto"/>
            </a:endParaRPr>
          </a:p>
          <a:p>
            <a:pPr marL="259715" indent="-247015">
              <a:lnSpc>
                <a:spcPct val="100000"/>
              </a:lnSpc>
              <a:spcBef>
                <a:spcPts val="795"/>
              </a:spcBef>
              <a:buFont typeface="Tahoma"/>
              <a:buChar char="●"/>
              <a:tabLst>
                <a:tab pos="259715" algn="l"/>
              </a:tabLst>
            </a:pPr>
            <a:r>
              <a:rPr sz="2400" dirty="0">
                <a:latin typeface="Roboto"/>
                <a:cs typeface="Roboto"/>
              </a:rPr>
              <a:t>ER</a:t>
            </a:r>
            <a:r>
              <a:rPr sz="2400" spc="-55" dirty="0">
                <a:latin typeface="Roboto"/>
                <a:cs typeface="Roboto"/>
              </a:rPr>
              <a:t> </a:t>
            </a:r>
            <a:r>
              <a:rPr sz="2400" spc="-25" dirty="0">
                <a:latin typeface="Roboto"/>
                <a:cs typeface="Roboto"/>
              </a:rPr>
              <a:t>Diagram</a:t>
            </a:r>
            <a:endParaRPr sz="2400" dirty="0">
              <a:latin typeface="Roboto"/>
              <a:cs typeface="Roboto"/>
            </a:endParaRPr>
          </a:p>
          <a:p>
            <a:pPr marL="259715" indent="-247015">
              <a:lnSpc>
                <a:spcPct val="100000"/>
              </a:lnSpc>
              <a:spcBef>
                <a:spcPts val="795"/>
              </a:spcBef>
              <a:buFont typeface="Tahoma"/>
              <a:buChar char="●"/>
              <a:tabLst>
                <a:tab pos="259715" algn="l"/>
              </a:tabLst>
            </a:pPr>
            <a:r>
              <a:rPr sz="2400" spc="-20" dirty="0">
                <a:latin typeface="Roboto"/>
                <a:cs typeface="Roboto"/>
              </a:rPr>
              <a:t>Key</a:t>
            </a:r>
            <a:r>
              <a:rPr sz="2400" spc="-105" dirty="0">
                <a:latin typeface="Roboto"/>
                <a:cs typeface="Roboto"/>
              </a:rPr>
              <a:t> </a:t>
            </a:r>
            <a:r>
              <a:rPr sz="2400" spc="-10" dirty="0">
                <a:latin typeface="Roboto"/>
                <a:cs typeface="Roboto"/>
              </a:rPr>
              <a:t>analysis</a:t>
            </a:r>
            <a:r>
              <a:rPr sz="2400" spc="-65" dirty="0">
                <a:latin typeface="Roboto"/>
                <a:cs typeface="Roboto"/>
              </a:rPr>
              <a:t> </a:t>
            </a:r>
            <a:r>
              <a:rPr sz="2400" dirty="0">
                <a:latin typeface="Roboto"/>
                <a:cs typeface="Roboto"/>
              </a:rPr>
              <a:t>questions</a:t>
            </a:r>
            <a:r>
              <a:rPr sz="2400" spc="-65" dirty="0">
                <a:latin typeface="Roboto"/>
                <a:cs typeface="Roboto"/>
              </a:rPr>
              <a:t> </a:t>
            </a:r>
            <a:r>
              <a:rPr sz="2400" dirty="0">
                <a:latin typeface="Roboto"/>
                <a:cs typeface="Roboto"/>
              </a:rPr>
              <a:t>(use</a:t>
            </a:r>
            <a:r>
              <a:rPr sz="2400" spc="-85" dirty="0">
                <a:latin typeface="Roboto"/>
                <a:cs typeface="Roboto"/>
              </a:rPr>
              <a:t> </a:t>
            </a:r>
            <a:r>
              <a:rPr sz="2400" spc="-10" dirty="0">
                <a:latin typeface="Roboto"/>
                <a:cs typeface="Roboto"/>
              </a:rPr>
              <a:t>cases)</a:t>
            </a:r>
            <a:endParaRPr sz="2400" dirty="0">
              <a:latin typeface="Roboto"/>
              <a:cs typeface="Roboto"/>
            </a:endParaRPr>
          </a:p>
          <a:p>
            <a:pPr marL="259715" indent="-247015">
              <a:lnSpc>
                <a:spcPct val="100000"/>
              </a:lnSpc>
              <a:spcBef>
                <a:spcPts val="795"/>
              </a:spcBef>
              <a:buFont typeface="Tahoma"/>
              <a:buChar char="●"/>
              <a:tabLst>
                <a:tab pos="259715" algn="l"/>
              </a:tabLst>
            </a:pPr>
            <a:r>
              <a:rPr sz="2400" dirty="0">
                <a:latin typeface="Roboto"/>
                <a:cs typeface="Roboto"/>
              </a:rPr>
              <a:t>SQL</a:t>
            </a:r>
            <a:r>
              <a:rPr sz="2400" spc="-125" dirty="0">
                <a:latin typeface="Roboto"/>
                <a:cs typeface="Roboto"/>
              </a:rPr>
              <a:t> </a:t>
            </a:r>
            <a:r>
              <a:rPr sz="2400" dirty="0">
                <a:latin typeface="Roboto"/>
                <a:cs typeface="Roboto"/>
              </a:rPr>
              <a:t>query</a:t>
            </a:r>
            <a:r>
              <a:rPr sz="2400" spc="-114" dirty="0">
                <a:latin typeface="Roboto"/>
                <a:cs typeface="Roboto"/>
              </a:rPr>
              <a:t> </a:t>
            </a:r>
            <a:r>
              <a:rPr sz="2400" dirty="0">
                <a:latin typeface="Roboto"/>
                <a:cs typeface="Roboto"/>
              </a:rPr>
              <a:t>results</a:t>
            </a:r>
            <a:r>
              <a:rPr sz="2400" spc="-85" dirty="0">
                <a:latin typeface="Roboto"/>
                <a:cs typeface="Roboto"/>
              </a:rPr>
              <a:t> </a:t>
            </a:r>
            <a:r>
              <a:rPr sz="2400" dirty="0">
                <a:latin typeface="Roboto"/>
                <a:cs typeface="Roboto"/>
              </a:rPr>
              <a:t>with</a:t>
            </a:r>
            <a:r>
              <a:rPr sz="2400" spc="-85" dirty="0">
                <a:latin typeface="Roboto"/>
                <a:cs typeface="Roboto"/>
              </a:rPr>
              <a:t> </a:t>
            </a:r>
            <a:r>
              <a:rPr sz="2400" dirty="0">
                <a:latin typeface="Roboto"/>
                <a:cs typeface="Roboto"/>
              </a:rPr>
              <a:t>screenshots</a:t>
            </a:r>
            <a:r>
              <a:rPr sz="2400" spc="-80" dirty="0">
                <a:latin typeface="Roboto"/>
                <a:cs typeface="Roboto"/>
              </a:rPr>
              <a:t> </a:t>
            </a:r>
            <a:r>
              <a:rPr sz="2400" dirty="0">
                <a:latin typeface="Roboto"/>
                <a:cs typeface="Roboto"/>
              </a:rPr>
              <a:t>or</a:t>
            </a:r>
            <a:r>
              <a:rPr sz="2400" spc="-95" dirty="0">
                <a:latin typeface="Roboto"/>
                <a:cs typeface="Roboto"/>
              </a:rPr>
              <a:t> </a:t>
            </a:r>
            <a:r>
              <a:rPr sz="2400" spc="-10" dirty="0">
                <a:latin typeface="Roboto"/>
                <a:cs typeface="Roboto"/>
              </a:rPr>
              <a:t>summaries</a:t>
            </a:r>
            <a:endParaRPr sz="2400" dirty="0">
              <a:latin typeface="Roboto"/>
              <a:cs typeface="Roboto"/>
            </a:endParaRPr>
          </a:p>
          <a:p>
            <a:pPr marL="259715" indent="-247015">
              <a:lnSpc>
                <a:spcPct val="100000"/>
              </a:lnSpc>
              <a:spcBef>
                <a:spcPts val="795"/>
              </a:spcBef>
              <a:buFont typeface="Tahoma"/>
              <a:buChar char="●"/>
              <a:tabLst>
                <a:tab pos="259715" algn="l"/>
              </a:tabLst>
            </a:pPr>
            <a:r>
              <a:rPr sz="2400" dirty="0">
                <a:latin typeface="Roboto"/>
                <a:cs typeface="Roboto"/>
              </a:rPr>
              <a:t>Final</a:t>
            </a:r>
            <a:r>
              <a:rPr sz="2400" spc="-75" dirty="0">
                <a:latin typeface="Roboto"/>
                <a:cs typeface="Roboto"/>
              </a:rPr>
              <a:t> </a:t>
            </a:r>
            <a:r>
              <a:rPr sz="2400" dirty="0">
                <a:latin typeface="Roboto"/>
                <a:cs typeface="Roboto"/>
              </a:rPr>
              <a:t>business</a:t>
            </a:r>
            <a:r>
              <a:rPr sz="2400" spc="-50" dirty="0">
                <a:latin typeface="Roboto"/>
                <a:cs typeface="Roboto"/>
              </a:rPr>
              <a:t> </a:t>
            </a:r>
            <a:r>
              <a:rPr sz="2400" dirty="0">
                <a:latin typeface="Roboto"/>
                <a:cs typeface="Roboto"/>
              </a:rPr>
              <a:t>insights</a:t>
            </a:r>
            <a:r>
              <a:rPr sz="2400" spc="-55" dirty="0">
                <a:latin typeface="Roboto"/>
                <a:cs typeface="Roboto"/>
              </a:rPr>
              <a:t> </a:t>
            </a:r>
            <a:r>
              <a:rPr sz="2400" dirty="0">
                <a:latin typeface="Roboto"/>
                <a:cs typeface="Roboto"/>
              </a:rPr>
              <a:t>and</a:t>
            </a:r>
            <a:r>
              <a:rPr sz="2400" spc="-85" dirty="0">
                <a:latin typeface="Roboto"/>
                <a:cs typeface="Roboto"/>
              </a:rPr>
              <a:t> </a:t>
            </a:r>
            <a:r>
              <a:rPr sz="2400" spc="-10" dirty="0">
                <a:latin typeface="Roboto"/>
                <a:cs typeface="Roboto"/>
              </a:rPr>
              <a:t>recommendations</a:t>
            </a:r>
            <a:endParaRPr sz="2400" dirty="0">
              <a:latin typeface="Roboto"/>
              <a:cs typeface="Roboto"/>
            </a:endParaRPr>
          </a:p>
          <a:p>
            <a:pPr marL="259715" indent="-247015">
              <a:lnSpc>
                <a:spcPct val="100000"/>
              </a:lnSpc>
              <a:spcBef>
                <a:spcPts val="795"/>
              </a:spcBef>
              <a:buFont typeface="Tahoma"/>
              <a:buChar char="●"/>
              <a:tabLst>
                <a:tab pos="259715" algn="l"/>
              </a:tabLst>
            </a:pPr>
            <a:r>
              <a:rPr sz="2400" dirty="0">
                <a:latin typeface="Roboto"/>
                <a:cs typeface="Roboto"/>
              </a:rPr>
              <a:t>Challenges</a:t>
            </a:r>
            <a:r>
              <a:rPr sz="2400" spc="-75" dirty="0">
                <a:latin typeface="Roboto"/>
                <a:cs typeface="Roboto"/>
              </a:rPr>
              <a:t> </a:t>
            </a:r>
            <a:r>
              <a:rPr sz="2400" dirty="0">
                <a:latin typeface="Roboto"/>
                <a:cs typeface="Roboto"/>
              </a:rPr>
              <a:t>Working</a:t>
            </a:r>
            <a:r>
              <a:rPr sz="2400" spc="-95" dirty="0">
                <a:latin typeface="Roboto"/>
                <a:cs typeface="Roboto"/>
              </a:rPr>
              <a:t> </a:t>
            </a:r>
            <a:r>
              <a:rPr sz="2400" dirty="0">
                <a:latin typeface="Roboto"/>
                <a:cs typeface="Roboto"/>
              </a:rPr>
              <a:t>on</a:t>
            </a:r>
            <a:r>
              <a:rPr sz="2400" spc="-80" dirty="0">
                <a:latin typeface="Roboto"/>
                <a:cs typeface="Roboto"/>
              </a:rPr>
              <a:t> </a:t>
            </a:r>
            <a:r>
              <a:rPr sz="2400" dirty="0">
                <a:latin typeface="Roboto"/>
                <a:cs typeface="Roboto"/>
              </a:rPr>
              <a:t>SQL</a:t>
            </a:r>
            <a:r>
              <a:rPr sz="2400" spc="-114" dirty="0">
                <a:latin typeface="Roboto"/>
                <a:cs typeface="Roboto"/>
              </a:rPr>
              <a:t> </a:t>
            </a:r>
            <a:r>
              <a:rPr sz="2400" spc="-10" dirty="0">
                <a:latin typeface="Roboto"/>
                <a:cs typeface="Roboto"/>
              </a:rPr>
              <a:t>Project</a:t>
            </a:r>
            <a:endParaRPr sz="2400" dirty="0">
              <a:latin typeface="Roboto"/>
              <a:cs typeface="Roboto"/>
            </a:endParaRPr>
          </a:p>
          <a:p>
            <a:pPr marL="259715" indent="-247015">
              <a:lnSpc>
                <a:spcPct val="100000"/>
              </a:lnSpc>
              <a:spcBef>
                <a:spcPts val="795"/>
              </a:spcBef>
              <a:buFont typeface="Tahoma"/>
              <a:buChar char="●"/>
              <a:tabLst>
                <a:tab pos="259715" algn="l"/>
              </a:tabLst>
            </a:pPr>
            <a:r>
              <a:rPr sz="2400" dirty="0">
                <a:latin typeface="Roboto"/>
                <a:cs typeface="Roboto"/>
              </a:rPr>
              <a:t>Conclusion</a:t>
            </a:r>
            <a:r>
              <a:rPr sz="2400" spc="-65" dirty="0">
                <a:latin typeface="Roboto"/>
                <a:cs typeface="Roboto"/>
              </a:rPr>
              <a:t> </a:t>
            </a:r>
            <a:r>
              <a:rPr sz="2400" spc="-10" dirty="0">
                <a:latin typeface="Roboto"/>
                <a:cs typeface="Roboto"/>
              </a:rPr>
              <a:t>(Key</a:t>
            </a:r>
            <a:r>
              <a:rPr sz="2400" spc="-95" dirty="0">
                <a:latin typeface="Roboto"/>
                <a:cs typeface="Roboto"/>
              </a:rPr>
              <a:t> </a:t>
            </a:r>
            <a:r>
              <a:rPr sz="2400" dirty="0">
                <a:latin typeface="Roboto"/>
                <a:cs typeface="Roboto"/>
              </a:rPr>
              <a:t>ﬁnding</a:t>
            </a:r>
            <a:r>
              <a:rPr sz="2400" spc="-85" dirty="0">
                <a:latin typeface="Roboto"/>
                <a:cs typeface="Roboto"/>
              </a:rPr>
              <a:t> </a:t>
            </a:r>
            <a:r>
              <a:rPr sz="2400" spc="-10" dirty="0">
                <a:latin typeface="Roboto"/>
                <a:cs typeface="Roboto"/>
              </a:rPr>
              <a:t>overall)</a:t>
            </a:r>
            <a:endParaRPr sz="2400" dirty="0">
              <a:latin typeface="Roboto"/>
              <a:cs typeface="Roboto"/>
            </a:endParaRPr>
          </a:p>
          <a:p>
            <a:pPr marL="259715" indent="-247015">
              <a:lnSpc>
                <a:spcPct val="100000"/>
              </a:lnSpc>
              <a:spcBef>
                <a:spcPts val="795"/>
              </a:spcBef>
              <a:buFont typeface="Tahoma"/>
              <a:buChar char="●"/>
              <a:tabLst>
                <a:tab pos="259715" algn="l"/>
              </a:tabLst>
            </a:pPr>
            <a:r>
              <a:rPr sz="2400" dirty="0">
                <a:latin typeface="Roboto"/>
                <a:cs typeface="Roboto"/>
              </a:rPr>
              <a:t>Q&amp;A</a:t>
            </a:r>
            <a:r>
              <a:rPr sz="2400" spc="5" dirty="0">
                <a:latin typeface="Roboto"/>
                <a:cs typeface="Roboto"/>
              </a:rPr>
              <a:t> </a:t>
            </a:r>
            <a:r>
              <a:rPr sz="2400" spc="-20" dirty="0">
                <a:latin typeface="Roboto"/>
                <a:cs typeface="Roboto"/>
              </a:rPr>
              <a:t>Slide</a:t>
            </a:r>
            <a:endParaRPr sz="2400" dirty="0">
              <a:latin typeface="Roboto"/>
              <a:cs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66800" y="389899"/>
            <a:ext cx="9661527" cy="1243930"/>
          </a:xfrm>
          <a:prstGeom prst="rect">
            <a:avLst/>
          </a:prstGeom>
        </p:spPr>
        <p:txBody>
          <a:bodyPr vert="horz" wrap="square" lIns="0" tIns="12700" rIns="0" bIns="0" rtlCol="0">
            <a:spAutoFit/>
          </a:bodyPr>
          <a:lstStyle/>
          <a:p>
            <a:pPr marL="12700">
              <a:lnSpc>
                <a:spcPct val="100000"/>
              </a:lnSpc>
              <a:spcBef>
                <a:spcPts val="100"/>
              </a:spcBef>
            </a:pPr>
            <a:r>
              <a:rPr lang="en-US" sz="2000" dirty="0">
                <a:solidFill>
                  <a:srgbClr val="FF0000"/>
                </a:solidFill>
                <a:latin typeface="Roboto"/>
                <a:cs typeface="Roboto"/>
              </a:rPr>
              <a:t> Q10.Write a query that determines the customer that has spent the most on music for each country. Write a query that returns the country along with the top customer and how much they spent.  For countries where the top amount spent is shared, provide all customers who spent this amount</a:t>
            </a:r>
            <a:endParaRPr sz="2000" dirty="0">
              <a:solidFill>
                <a:srgbClr val="FF0000"/>
              </a:solidFill>
              <a:latin typeface="Roboto"/>
              <a:cs typeface="Roboto"/>
            </a:endParaRPr>
          </a:p>
        </p:txBody>
      </p:sp>
      <p:pic>
        <p:nvPicPr>
          <p:cNvPr id="4" name="Picture 3">
            <a:extLst>
              <a:ext uri="{FF2B5EF4-FFF2-40B4-BE49-F238E27FC236}">
                <a16:creationId xmlns:a16="http://schemas.microsoft.com/office/drawing/2014/main" id="{AFF5D066-6214-40FA-A13B-FC2A83E96ADA}"/>
              </a:ext>
            </a:extLst>
          </p:cNvPr>
          <p:cNvPicPr>
            <a:picLocks noChangeAspect="1"/>
          </p:cNvPicPr>
          <p:nvPr/>
        </p:nvPicPr>
        <p:blipFill>
          <a:blip r:embed="rId2"/>
          <a:stretch>
            <a:fillRect/>
          </a:stretch>
        </p:blipFill>
        <p:spPr>
          <a:xfrm>
            <a:off x="1066800" y="1905000"/>
            <a:ext cx="3734321" cy="4462171"/>
          </a:xfrm>
          <a:prstGeom prst="rect">
            <a:avLst/>
          </a:prstGeom>
        </p:spPr>
      </p:pic>
      <p:pic>
        <p:nvPicPr>
          <p:cNvPr id="7" name="Picture 6">
            <a:extLst>
              <a:ext uri="{FF2B5EF4-FFF2-40B4-BE49-F238E27FC236}">
                <a16:creationId xmlns:a16="http://schemas.microsoft.com/office/drawing/2014/main" id="{7D78221A-4653-480E-A57B-B24CB4B07471}"/>
              </a:ext>
            </a:extLst>
          </p:cNvPr>
          <p:cNvPicPr>
            <a:picLocks noChangeAspect="1"/>
          </p:cNvPicPr>
          <p:nvPr/>
        </p:nvPicPr>
        <p:blipFill>
          <a:blip r:embed="rId3"/>
          <a:stretch>
            <a:fillRect/>
          </a:stretch>
        </p:blipFill>
        <p:spPr>
          <a:xfrm>
            <a:off x="6096000" y="2971800"/>
            <a:ext cx="3915321" cy="2715004"/>
          </a:xfrm>
          <a:prstGeom prst="rect">
            <a:avLst/>
          </a:prstGeom>
        </p:spPr>
      </p:pic>
      <p:sp>
        <p:nvSpPr>
          <p:cNvPr id="5" name="TextBox 4">
            <a:extLst>
              <a:ext uri="{FF2B5EF4-FFF2-40B4-BE49-F238E27FC236}">
                <a16:creationId xmlns:a16="http://schemas.microsoft.com/office/drawing/2014/main" id="{DA301AA8-334E-4697-BC23-AC8F040EE6AB}"/>
              </a:ext>
            </a:extLst>
          </p:cNvPr>
          <p:cNvSpPr txBox="1"/>
          <p:nvPr/>
        </p:nvSpPr>
        <p:spPr>
          <a:xfrm>
            <a:off x="5897563" y="2592308"/>
            <a:ext cx="2354520" cy="369332"/>
          </a:xfrm>
          <a:prstGeom prst="rect">
            <a:avLst/>
          </a:prstGeom>
          <a:noFill/>
        </p:spPr>
        <p:txBody>
          <a:bodyPr wrap="square">
            <a:spAutoFit/>
          </a:bodyPr>
          <a:lstStyle/>
          <a:p>
            <a:pPr marL="12700">
              <a:lnSpc>
                <a:spcPct val="100000"/>
              </a:lnSpc>
              <a:spcBef>
                <a:spcPts val="100"/>
              </a:spcBef>
            </a:pPr>
            <a:r>
              <a:rPr lang="en-US" spc="-10" dirty="0">
                <a:solidFill>
                  <a:srgbClr val="FF0000"/>
                </a:solidFill>
                <a:latin typeface="Roboto"/>
                <a:cs typeface="Roboto"/>
              </a:rPr>
              <a:t>OUTPUT:</a:t>
            </a:r>
            <a:endParaRPr lang="en-US" sz="1800" spc="-10" dirty="0">
              <a:solidFill>
                <a:srgbClr val="FF0000"/>
              </a:solidFill>
              <a:latin typeface="Roboto"/>
              <a:cs typeface="Roboto"/>
            </a:endParaRPr>
          </a:p>
        </p:txBody>
      </p:sp>
    </p:spTree>
    <p:extLst>
      <p:ext uri="{BB962C8B-B14F-4D97-AF65-F5344CB8AC3E}">
        <p14:creationId xmlns:p14="http://schemas.microsoft.com/office/powerpoint/2010/main" val="135612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98153" rIns="0" bIns="0" rtlCol="0">
            <a:spAutoFit/>
          </a:bodyPr>
          <a:lstStyle/>
          <a:p>
            <a:pPr marL="428625">
              <a:lnSpc>
                <a:spcPct val="100000"/>
              </a:lnSpc>
              <a:spcBef>
                <a:spcPts val="100"/>
              </a:spcBef>
            </a:pPr>
            <a:r>
              <a:rPr spc="-30" dirty="0"/>
              <a:t>Final</a:t>
            </a:r>
            <a:r>
              <a:rPr spc="-95" dirty="0"/>
              <a:t> </a:t>
            </a:r>
            <a:r>
              <a:rPr spc="-40" dirty="0"/>
              <a:t>Business</a:t>
            </a:r>
            <a:r>
              <a:rPr spc="-105" dirty="0"/>
              <a:t> </a:t>
            </a:r>
            <a:r>
              <a:rPr spc="-45" dirty="0"/>
              <a:t>Insights</a:t>
            </a:r>
            <a:r>
              <a:rPr spc="-105" dirty="0"/>
              <a:t> </a:t>
            </a:r>
            <a:r>
              <a:rPr dirty="0"/>
              <a:t>&amp;</a:t>
            </a:r>
            <a:r>
              <a:rPr spc="-100" dirty="0"/>
              <a:t> </a:t>
            </a:r>
            <a:r>
              <a:rPr spc="-20" dirty="0"/>
              <a:t>Recommendations</a:t>
            </a:r>
          </a:p>
        </p:txBody>
      </p:sp>
      <p:sp>
        <p:nvSpPr>
          <p:cNvPr id="3" name="object 3"/>
          <p:cNvSpPr txBox="1"/>
          <p:nvPr/>
        </p:nvSpPr>
        <p:spPr>
          <a:xfrm>
            <a:off x="558799" y="1127323"/>
            <a:ext cx="10697845" cy="4555221"/>
          </a:xfrm>
          <a:prstGeom prst="rect">
            <a:avLst/>
          </a:prstGeom>
        </p:spPr>
        <p:txBody>
          <a:bodyPr vert="horz" wrap="square" lIns="0" tIns="12700" rIns="0" bIns="0" rtlCol="0">
            <a:spAutoFit/>
          </a:bodyPr>
          <a:lstStyle/>
          <a:p>
            <a:pPr marL="12700">
              <a:lnSpc>
                <a:spcPts val="2865"/>
              </a:lnSpc>
              <a:spcBef>
                <a:spcPts val="100"/>
              </a:spcBef>
            </a:pPr>
            <a:r>
              <a:rPr sz="2400" spc="-20" dirty="0">
                <a:solidFill>
                  <a:srgbClr val="FF0000"/>
                </a:solidFill>
                <a:latin typeface="Roboto"/>
                <a:cs typeface="Roboto"/>
              </a:rPr>
              <a:t>Key</a:t>
            </a:r>
            <a:r>
              <a:rPr sz="2400" spc="-125" dirty="0">
                <a:solidFill>
                  <a:srgbClr val="FF0000"/>
                </a:solidFill>
                <a:latin typeface="Roboto"/>
                <a:cs typeface="Roboto"/>
              </a:rPr>
              <a:t> </a:t>
            </a:r>
            <a:r>
              <a:rPr sz="2400" spc="-10" dirty="0">
                <a:solidFill>
                  <a:srgbClr val="FF0000"/>
                </a:solidFill>
                <a:latin typeface="Roboto"/>
                <a:cs typeface="Roboto"/>
              </a:rPr>
              <a:t>Insights:-</a:t>
            </a:r>
            <a:endParaRPr sz="2400" dirty="0">
              <a:solidFill>
                <a:srgbClr val="FF0000"/>
              </a:solidFill>
              <a:latin typeface="Roboto"/>
              <a:cs typeface="Roboto"/>
            </a:endParaRPr>
          </a:p>
          <a:p>
            <a:pPr marL="278765" indent="-266065">
              <a:lnSpc>
                <a:spcPts val="2850"/>
              </a:lnSpc>
              <a:buFont typeface="Tahoma"/>
              <a:buChar char="●"/>
              <a:tabLst>
                <a:tab pos="278765" algn="l"/>
              </a:tabLst>
            </a:pPr>
            <a:r>
              <a:rPr lang="en-US" sz="2400" dirty="0"/>
              <a:t>A small group of customers generates most of the revenue, identifying high-value loyal customers.</a:t>
            </a:r>
            <a:endParaRPr sz="2400" dirty="0">
              <a:latin typeface="Roboto"/>
              <a:cs typeface="Roboto"/>
            </a:endParaRPr>
          </a:p>
          <a:p>
            <a:pPr marL="278765" indent="-266065">
              <a:lnSpc>
                <a:spcPts val="2745"/>
              </a:lnSpc>
              <a:buFont typeface="Tahoma"/>
              <a:buChar char="●"/>
              <a:tabLst>
                <a:tab pos="278765" algn="l"/>
              </a:tabLst>
            </a:pPr>
            <a:r>
              <a:rPr lang="en-US" sz="2400" dirty="0"/>
              <a:t>Rock and Pop genres along with a few top artists contribute to the majority of sales.</a:t>
            </a:r>
            <a:endParaRPr lang="en-US" sz="2400" spc="-10" dirty="0">
              <a:latin typeface="Roboto"/>
              <a:cs typeface="Roboto"/>
            </a:endParaRPr>
          </a:p>
          <a:p>
            <a:pPr marL="278765" indent="-266065">
              <a:lnSpc>
                <a:spcPts val="2745"/>
              </a:lnSpc>
              <a:buFont typeface="Tahoma"/>
              <a:buChar char="●"/>
              <a:tabLst>
                <a:tab pos="278765" algn="l"/>
              </a:tabLst>
            </a:pPr>
            <a:r>
              <a:rPr lang="en-US" sz="2400" dirty="0"/>
              <a:t>Certain cities and countries consistently show higher invoice totals, making them the most profitable markets.</a:t>
            </a:r>
            <a:endParaRPr sz="2400" dirty="0">
              <a:latin typeface="Roboto"/>
              <a:cs typeface="Roboto"/>
            </a:endParaRPr>
          </a:p>
          <a:p>
            <a:pPr marL="12700">
              <a:lnSpc>
                <a:spcPts val="2865"/>
              </a:lnSpc>
              <a:spcBef>
                <a:spcPts val="1620"/>
              </a:spcBef>
            </a:pPr>
            <a:r>
              <a:rPr sz="2400" spc="-10" dirty="0">
                <a:solidFill>
                  <a:srgbClr val="FF0000"/>
                </a:solidFill>
                <a:latin typeface="Roboto"/>
                <a:cs typeface="Roboto"/>
              </a:rPr>
              <a:t>Recommendations:-</a:t>
            </a:r>
            <a:endParaRPr sz="2400" dirty="0">
              <a:solidFill>
                <a:srgbClr val="FF0000"/>
              </a:solidFill>
              <a:latin typeface="Roboto"/>
              <a:cs typeface="Roboto"/>
            </a:endParaRPr>
          </a:p>
          <a:p>
            <a:pPr marL="278765" indent="-266065">
              <a:lnSpc>
                <a:spcPts val="2850"/>
              </a:lnSpc>
              <a:buFont typeface="Tahoma"/>
              <a:buChar char="●"/>
              <a:tabLst>
                <a:tab pos="278765" algn="l"/>
              </a:tabLst>
            </a:pPr>
            <a:r>
              <a:rPr lang="en-US" sz="2400" dirty="0"/>
              <a:t>Introduce loyalty programs and personalized offers to retain top customers.</a:t>
            </a:r>
            <a:endParaRPr lang="en-US" sz="2400" dirty="0">
              <a:latin typeface="Roboto"/>
              <a:cs typeface="Roboto"/>
            </a:endParaRPr>
          </a:p>
          <a:p>
            <a:pPr marL="278765" indent="-266065">
              <a:lnSpc>
                <a:spcPts val="2850"/>
              </a:lnSpc>
              <a:buFont typeface="Tahoma"/>
              <a:buChar char="●"/>
              <a:tabLst>
                <a:tab pos="278765" algn="l"/>
              </a:tabLst>
            </a:pPr>
            <a:r>
              <a:rPr lang="en-US" sz="2400" dirty="0"/>
              <a:t>Focus promotions and marketing on popular genres and best-selling artists.</a:t>
            </a:r>
          </a:p>
          <a:p>
            <a:pPr marL="278765" indent="-266065">
              <a:lnSpc>
                <a:spcPts val="2850"/>
              </a:lnSpc>
              <a:buFont typeface="Tahoma"/>
              <a:buChar char="●"/>
              <a:tabLst>
                <a:tab pos="278765" algn="l"/>
              </a:tabLst>
            </a:pPr>
            <a:r>
              <a:rPr lang="en-US" sz="2400" dirty="0"/>
              <a:t>Target high-revenue cities with special campaigns, events, and strategic investments.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7874" y="723601"/>
            <a:ext cx="5534025" cy="452120"/>
          </a:xfrm>
          <a:prstGeom prst="rect">
            <a:avLst/>
          </a:prstGeom>
        </p:spPr>
        <p:txBody>
          <a:bodyPr vert="horz" wrap="square" lIns="0" tIns="12700" rIns="0" bIns="0" rtlCol="0">
            <a:spAutoFit/>
          </a:bodyPr>
          <a:lstStyle/>
          <a:p>
            <a:pPr marL="12700">
              <a:lnSpc>
                <a:spcPct val="100000"/>
              </a:lnSpc>
              <a:spcBef>
                <a:spcPts val="100"/>
              </a:spcBef>
            </a:pPr>
            <a:r>
              <a:rPr spc="-20" dirty="0"/>
              <a:t>Challenges</a:t>
            </a:r>
            <a:r>
              <a:rPr spc="-145" dirty="0"/>
              <a:t> </a:t>
            </a:r>
            <a:r>
              <a:rPr spc="-10" dirty="0"/>
              <a:t>Working</a:t>
            </a:r>
            <a:r>
              <a:rPr spc="-120" dirty="0"/>
              <a:t> </a:t>
            </a:r>
            <a:r>
              <a:rPr dirty="0"/>
              <a:t>on</a:t>
            </a:r>
            <a:r>
              <a:rPr spc="-165" dirty="0"/>
              <a:t> </a:t>
            </a:r>
            <a:r>
              <a:rPr spc="-25" dirty="0"/>
              <a:t>SQL</a:t>
            </a:r>
            <a:r>
              <a:rPr spc="-130" dirty="0"/>
              <a:t> </a:t>
            </a:r>
            <a:r>
              <a:rPr spc="-10" dirty="0"/>
              <a:t>Project</a:t>
            </a:r>
          </a:p>
        </p:txBody>
      </p:sp>
      <p:sp>
        <p:nvSpPr>
          <p:cNvPr id="3" name="object 3"/>
          <p:cNvSpPr txBox="1">
            <a:spLocks noGrp="1"/>
          </p:cNvSpPr>
          <p:nvPr>
            <p:ph type="body" idx="1"/>
          </p:nvPr>
        </p:nvSpPr>
        <p:spPr>
          <a:xfrm>
            <a:off x="777874" y="1565473"/>
            <a:ext cx="9951085" cy="3089948"/>
          </a:xfrm>
          <a:prstGeom prst="rect">
            <a:avLst/>
          </a:prstGeom>
        </p:spPr>
        <p:txBody>
          <a:bodyPr vert="horz" wrap="square" lIns="0" tIns="27940" rIns="0" bIns="0" rtlCol="0">
            <a:spAutoFit/>
          </a:bodyPr>
          <a:lstStyle/>
          <a:p>
            <a:pPr marL="278765" marR="1258570" indent="-266700">
              <a:lnSpc>
                <a:spcPts val="2850"/>
              </a:lnSpc>
              <a:spcBef>
                <a:spcPts val="220"/>
              </a:spcBef>
              <a:buFont typeface="Tahoma"/>
              <a:buChar char="■"/>
              <a:tabLst>
                <a:tab pos="278765" algn="l"/>
              </a:tabLst>
            </a:pPr>
            <a:r>
              <a:rPr lang="en-US" dirty="0"/>
              <a:t>Understanding table relationships and writing correct multi-table JOIN queries was initially challenging.</a:t>
            </a:r>
          </a:p>
          <a:p>
            <a:pPr marL="278765" marR="1258570" indent="-266700">
              <a:lnSpc>
                <a:spcPts val="2850"/>
              </a:lnSpc>
              <a:spcBef>
                <a:spcPts val="220"/>
              </a:spcBef>
              <a:buFont typeface="Tahoma"/>
              <a:buChar char="■"/>
              <a:tabLst>
                <a:tab pos="278765" algn="l"/>
              </a:tabLst>
            </a:pPr>
            <a:endParaRPr lang="en-US" dirty="0"/>
          </a:p>
          <a:p>
            <a:pPr marL="278765" marR="1258570" indent="-266700">
              <a:lnSpc>
                <a:spcPts val="2850"/>
              </a:lnSpc>
              <a:spcBef>
                <a:spcPts val="220"/>
              </a:spcBef>
              <a:buFont typeface="Tahoma"/>
              <a:buChar char="■"/>
              <a:tabLst>
                <a:tab pos="278765" algn="l"/>
              </a:tabLst>
            </a:pPr>
            <a:r>
              <a:rPr lang="en-US" dirty="0"/>
              <a:t>Handling aggregations (SUM, COUNT, GROUP BY, HAVING) and complex analytical queries required careful logic building.</a:t>
            </a:r>
          </a:p>
          <a:p>
            <a:pPr marL="278765" marR="1258570" indent="-266700">
              <a:lnSpc>
                <a:spcPts val="2850"/>
              </a:lnSpc>
              <a:spcBef>
                <a:spcPts val="220"/>
              </a:spcBef>
              <a:buFont typeface="Tahoma"/>
              <a:buChar char="■"/>
              <a:tabLst>
                <a:tab pos="278765" algn="l"/>
              </a:tabLst>
            </a:pPr>
            <a:endParaRPr lang="en-US" dirty="0"/>
          </a:p>
          <a:p>
            <a:pPr marL="278765" marR="1258570" indent="-266700">
              <a:lnSpc>
                <a:spcPts val="2850"/>
              </a:lnSpc>
              <a:spcBef>
                <a:spcPts val="220"/>
              </a:spcBef>
              <a:buFont typeface="Tahoma"/>
              <a:buChar char="■"/>
              <a:tabLst>
                <a:tab pos="278765" algn="l"/>
              </a:tabLst>
            </a:pPr>
            <a:r>
              <a:rPr lang="en-US" dirty="0"/>
              <a:t>Ensuring data accuracy and consistency using primary keys, foreign keys, and constraints while importing large datasets.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4099" y="923626"/>
            <a:ext cx="1765300" cy="452120"/>
          </a:xfrm>
          <a:prstGeom prst="rect">
            <a:avLst/>
          </a:prstGeom>
        </p:spPr>
        <p:txBody>
          <a:bodyPr vert="horz" wrap="square" lIns="0" tIns="12700" rIns="0" bIns="0" rtlCol="0">
            <a:spAutoFit/>
          </a:bodyPr>
          <a:lstStyle/>
          <a:p>
            <a:pPr marL="12700">
              <a:lnSpc>
                <a:spcPct val="100000"/>
              </a:lnSpc>
              <a:spcBef>
                <a:spcPts val="100"/>
              </a:spcBef>
            </a:pPr>
            <a:r>
              <a:rPr spc="-35" dirty="0"/>
              <a:t>Conclusion</a:t>
            </a:r>
          </a:p>
        </p:txBody>
      </p:sp>
      <p:sp>
        <p:nvSpPr>
          <p:cNvPr id="3" name="object 3"/>
          <p:cNvSpPr txBox="1">
            <a:spLocks noGrp="1"/>
          </p:cNvSpPr>
          <p:nvPr>
            <p:ph type="body" idx="1"/>
          </p:nvPr>
        </p:nvSpPr>
        <p:spPr>
          <a:xfrm>
            <a:off x="777874" y="1565473"/>
            <a:ext cx="9951085" cy="3336811"/>
          </a:xfrm>
          <a:prstGeom prst="rect">
            <a:avLst/>
          </a:prstGeom>
        </p:spPr>
        <p:txBody>
          <a:bodyPr vert="horz" wrap="square" lIns="0" tIns="73660" rIns="0" bIns="0" rtlCol="0">
            <a:spAutoFit/>
          </a:bodyPr>
          <a:lstStyle/>
          <a:p>
            <a:pPr>
              <a:lnSpc>
                <a:spcPct val="150000"/>
              </a:lnSpc>
            </a:pPr>
            <a:r>
              <a:rPr lang="en-US" dirty="0"/>
              <a:t>This project demonstrates how a structured relational database and SQL queries can transform raw music store data into meaningful business insights. By analyzing customers, sales, genres, and revenue trends, we identified key growth opportunities and supported data-driven decision-making. Overall, the project strengthened practical SQL skills, analytical thinking, and real-world problem-solving abilities.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6421" y="815817"/>
            <a:ext cx="7201741" cy="450246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57949" y="1847849"/>
            <a:ext cx="4457700" cy="2828925"/>
          </a:xfrm>
          <a:prstGeom prst="rect">
            <a:avLst/>
          </a:prstGeom>
        </p:spPr>
      </p:pic>
      <p:sp>
        <p:nvSpPr>
          <p:cNvPr id="3" name="object 3"/>
          <p:cNvSpPr txBox="1">
            <a:spLocks noGrp="1"/>
          </p:cNvSpPr>
          <p:nvPr>
            <p:ph type="title"/>
          </p:nvPr>
        </p:nvSpPr>
        <p:spPr>
          <a:xfrm>
            <a:off x="1311274" y="2975867"/>
            <a:ext cx="305181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C00000"/>
                </a:solidFill>
              </a:rPr>
              <a:t>THANK</a:t>
            </a:r>
            <a:r>
              <a:rPr sz="4400" spc="-195" dirty="0">
                <a:solidFill>
                  <a:srgbClr val="C00000"/>
                </a:solidFill>
              </a:rPr>
              <a:t> </a:t>
            </a:r>
            <a:r>
              <a:rPr sz="4400" spc="-75" dirty="0">
                <a:solidFill>
                  <a:srgbClr val="C00000"/>
                </a:solidFill>
              </a:rPr>
              <a:t>YOU</a:t>
            </a:r>
            <a:endParaRPr sz="4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724" y="752176"/>
            <a:ext cx="3013076" cy="443711"/>
          </a:xfrm>
          <a:prstGeom prst="rect">
            <a:avLst/>
          </a:prstGeom>
        </p:spPr>
        <p:txBody>
          <a:bodyPr vert="horz" wrap="square" lIns="0" tIns="12700" rIns="0" bIns="0" rtlCol="0">
            <a:spAutoFit/>
          </a:bodyPr>
          <a:lstStyle/>
          <a:p>
            <a:pPr marL="12700">
              <a:lnSpc>
                <a:spcPct val="100000"/>
              </a:lnSpc>
              <a:spcBef>
                <a:spcPts val="100"/>
              </a:spcBef>
            </a:pPr>
            <a:r>
              <a:rPr spc="-40" dirty="0"/>
              <a:t>Business</a:t>
            </a:r>
            <a:r>
              <a:rPr spc="-110" dirty="0"/>
              <a:t> </a:t>
            </a:r>
            <a:r>
              <a:rPr spc="-10" dirty="0"/>
              <a:t>Problem</a:t>
            </a:r>
            <a:r>
              <a:rPr lang="en-US" spc="-10" dirty="0"/>
              <a:t>: </a:t>
            </a:r>
            <a:endParaRPr spc="-10" dirty="0"/>
          </a:p>
        </p:txBody>
      </p:sp>
      <p:sp>
        <p:nvSpPr>
          <p:cNvPr id="3" name="object 3"/>
          <p:cNvSpPr txBox="1"/>
          <p:nvPr/>
        </p:nvSpPr>
        <p:spPr>
          <a:xfrm>
            <a:off x="339724" y="1407219"/>
            <a:ext cx="11134725" cy="2268698"/>
          </a:xfrm>
          <a:prstGeom prst="rect">
            <a:avLst/>
          </a:prstGeom>
        </p:spPr>
        <p:txBody>
          <a:bodyPr vert="horz" wrap="square" lIns="0" tIns="12700" rIns="0" bIns="0" rtlCol="0">
            <a:spAutoFit/>
          </a:bodyPr>
          <a:lstStyle/>
          <a:p>
            <a:pPr marL="12700" marR="5080">
              <a:lnSpc>
                <a:spcPct val="150000"/>
              </a:lnSpc>
              <a:spcBef>
                <a:spcPts val="100"/>
              </a:spcBef>
            </a:pPr>
            <a:r>
              <a:rPr lang="en-US" sz="2000" dirty="0"/>
              <a:t>The music store collects large volumes of sales, customer, and song purchase data every day. However, this data is stored only for transactions and not properly analyzed to understand which songs, genres, and artists perform best. Because of this, the business struggles to identify customer preferences, top-selling music, and high-revenue markets. This lack of insights leads to ineffective marketing strategies, missed sales opportunities, and poor decision-making.</a:t>
            </a:r>
            <a:endParaRPr sz="2000" dirty="0">
              <a:latin typeface="Roboto"/>
              <a:cs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724" y="752176"/>
            <a:ext cx="5984876" cy="452120"/>
          </a:xfrm>
          <a:prstGeom prst="rect">
            <a:avLst/>
          </a:prstGeom>
        </p:spPr>
        <p:txBody>
          <a:bodyPr vert="horz" wrap="square" lIns="0" tIns="12700" rIns="0" bIns="0" rtlCol="0">
            <a:spAutoFit/>
          </a:bodyPr>
          <a:lstStyle/>
          <a:p>
            <a:pPr marL="12700">
              <a:lnSpc>
                <a:spcPct val="100000"/>
              </a:lnSpc>
              <a:spcBef>
                <a:spcPts val="100"/>
              </a:spcBef>
            </a:pPr>
            <a:r>
              <a:rPr spc="-40" dirty="0"/>
              <a:t>Business</a:t>
            </a:r>
            <a:r>
              <a:rPr spc="-110" dirty="0"/>
              <a:t> </a:t>
            </a:r>
            <a:r>
              <a:rPr spc="-10" dirty="0"/>
              <a:t>Problem</a:t>
            </a:r>
            <a:r>
              <a:rPr lang="en-US" spc="-10" dirty="0"/>
              <a:t> Statement: </a:t>
            </a:r>
            <a:endParaRPr spc="-10" dirty="0"/>
          </a:p>
        </p:txBody>
      </p:sp>
      <p:sp>
        <p:nvSpPr>
          <p:cNvPr id="3" name="object 3"/>
          <p:cNvSpPr txBox="1"/>
          <p:nvPr/>
        </p:nvSpPr>
        <p:spPr>
          <a:xfrm>
            <a:off x="339724" y="1407219"/>
            <a:ext cx="11134725" cy="1807033"/>
          </a:xfrm>
          <a:prstGeom prst="rect">
            <a:avLst/>
          </a:prstGeom>
        </p:spPr>
        <p:txBody>
          <a:bodyPr vert="horz" wrap="square" lIns="0" tIns="12700" rIns="0" bIns="0" rtlCol="0">
            <a:spAutoFit/>
          </a:bodyPr>
          <a:lstStyle/>
          <a:p>
            <a:pPr marL="12700" marR="5080">
              <a:lnSpc>
                <a:spcPct val="150000"/>
              </a:lnSpc>
              <a:spcBef>
                <a:spcPts val="100"/>
              </a:spcBef>
            </a:pPr>
            <a:r>
              <a:rPr lang="en-US" sz="2000" dirty="0"/>
              <a:t>The music store needs a structured SQL-based analytical system to examine customer purchases and sales data to determine top-selling songs, popular genres, high-performing artists, and revenue trends. By transforming raw transactional data into meaningful insights, the business can optimize promotions, target the right customers, and improve overall sales performance.</a:t>
            </a:r>
            <a:endParaRPr sz="2000" dirty="0">
              <a:latin typeface="Roboto"/>
              <a:cs typeface="Roboto"/>
            </a:endParaRPr>
          </a:p>
        </p:txBody>
      </p:sp>
    </p:spTree>
    <p:extLst>
      <p:ext uri="{BB962C8B-B14F-4D97-AF65-F5344CB8AC3E}">
        <p14:creationId xmlns:p14="http://schemas.microsoft.com/office/powerpoint/2010/main" val="2278599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724" y="752176"/>
            <a:ext cx="3670300" cy="452120"/>
          </a:xfrm>
          <a:prstGeom prst="rect">
            <a:avLst/>
          </a:prstGeom>
        </p:spPr>
        <p:txBody>
          <a:bodyPr vert="horz" wrap="square" lIns="0" tIns="12700" rIns="0" bIns="0" rtlCol="0">
            <a:spAutoFit/>
          </a:bodyPr>
          <a:lstStyle/>
          <a:p>
            <a:pPr marL="12700">
              <a:lnSpc>
                <a:spcPct val="100000"/>
              </a:lnSpc>
              <a:spcBef>
                <a:spcPts val="100"/>
              </a:spcBef>
            </a:pPr>
            <a:r>
              <a:rPr spc="-20" dirty="0"/>
              <a:t>Objective</a:t>
            </a:r>
            <a:r>
              <a:rPr spc="-85" dirty="0"/>
              <a:t> </a:t>
            </a:r>
            <a:r>
              <a:rPr dirty="0"/>
              <a:t>of</a:t>
            </a:r>
            <a:r>
              <a:rPr spc="-85" dirty="0"/>
              <a:t> </a:t>
            </a:r>
            <a:r>
              <a:rPr dirty="0"/>
              <a:t>the</a:t>
            </a:r>
            <a:r>
              <a:rPr spc="-85" dirty="0"/>
              <a:t> </a:t>
            </a:r>
            <a:r>
              <a:rPr spc="-10" dirty="0"/>
              <a:t>Project</a:t>
            </a:r>
          </a:p>
        </p:txBody>
      </p:sp>
      <p:sp>
        <p:nvSpPr>
          <p:cNvPr id="3" name="object 3"/>
          <p:cNvSpPr txBox="1"/>
          <p:nvPr/>
        </p:nvSpPr>
        <p:spPr>
          <a:xfrm>
            <a:off x="339724" y="1397833"/>
            <a:ext cx="10411460" cy="2649828"/>
          </a:xfrm>
          <a:prstGeom prst="rect">
            <a:avLst/>
          </a:prstGeom>
        </p:spPr>
        <p:txBody>
          <a:bodyPr vert="horz" wrap="square" lIns="0" tIns="12700" rIns="0" bIns="0" rtlCol="0">
            <a:spAutoFit/>
          </a:bodyPr>
          <a:lstStyle/>
          <a:p>
            <a:pPr marL="12700" marR="5080">
              <a:lnSpc>
                <a:spcPct val="145800"/>
              </a:lnSpc>
              <a:spcBef>
                <a:spcPts val="100"/>
              </a:spcBef>
            </a:pPr>
            <a:r>
              <a:rPr lang="en-US" sz="2400" dirty="0"/>
              <a:t>The objective of this project is to build a relational SQL database for the Music Store that efficiently manages customer, sales, and music data. The project aims to analyze transactions, identify top customers and popular genres, track revenue trends, and generate actionable insights to support better business decisions.</a:t>
            </a:r>
            <a:endParaRPr sz="2400" dirty="0">
              <a:latin typeface="Roboto"/>
              <a:cs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AB4ACFBC-16A6-4AA7-874D-7D6D6C47F1B5}"/>
              </a:ext>
            </a:extLst>
          </p:cNvPr>
          <p:cNvSpPr>
            <a:spLocks noChangeAspect="1" noChangeArrowheads="1"/>
          </p:cNvSpPr>
          <p:nvPr/>
        </p:nvSpPr>
        <p:spPr bwMode="auto">
          <a:xfrm>
            <a:off x="4267200" y="2362200"/>
            <a:ext cx="5638800" cy="563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11" name="AutoShape 4">
            <a:extLst>
              <a:ext uri="{FF2B5EF4-FFF2-40B4-BE49-F238E27FC236}">
                <a16:creationId xmlns:a16="http://schemas.microsoft.com/office/drawing/2014/main" id="{3ABD49E6-EB57-473C-B3E1-F228F651B7F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pic>
        <p:nvPicPr>
          <p:cNvPr id="13" name="Picture 12">
            <a:extLst>
              <a:ext uri="{FF2B5EF4-FFF2-40B4-BE49-F238E27FC236}">
                <a16:creationId xmlns:a16="http://schemas.microsoft.com/office/drawing/2014/main" id="{847FDC3C-FE72-40DA-AC64-5EE6C2D72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0"/>
            <a:ext cx="10287000" cy="6019800"/>
          </a:xfrm>
          <a:prstGeom prst="rect">
            <a:avLst/>
          </a:prstGeom>
        </p:spPr>
      </p:pic>
    </p:spTree>
    <p:extLst>
      <p:ext uri="{BB962C8B-B14F-4D97-AF65-F5344CB8AC3E}">
        <p14:creationId xmlns:p14="http://schemas.microsoft.com/office/powerpoint/2010/main" val="68405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E26677-09FC-4F86-8811-D1521AA651C3}"/>
              </a:ext>
            </a:extLst>
          </p:cNvPr>
          <p:cNvPicPr>
            <a:picLocks noChangeAspect="1"/>
          </p:cNvPicPr>
          <p:nvPr/>
        </p:nvPicPr>
        <p:blipFill>
          <a:blip r:embed="rId2"/>
          <a:stretch>
            <a:fillRect/>
          </a:stretch>
        </p:blipFill>
        <p:spPr>
          <a:xfrm>
            <a:off x="142873" y="711793"/>
            <a:ext cx="10577477" cy="1539373"/>
          </a:xfrm>
          <a:prstGeom prst="rect">
            <a:avLst/>
          </a:prstGeom>
        </p:spPr>
      </p:pic>
      <p:sp>
        <p:nvSpPr>
          <p:cNvPr id="10" name="object 6">
            <a:extLst>
              <a:ext uri="{FF2B5EF4-FFF2-40B4-BE49-F238E27FC236}">
                <a16:creationId xmlns:a16="http://schemas.microsoft.com/office/drawing/2014/main" id="{9E299B6D-C5FA-4F1B-B7B2-4AF810371FF4}"/>
              </a:ext>
            </a:extLst>
          </p:cNvPr>
          <p:cNvSpPr txBox="1"/>
          <p:nvPr/>
        </p:nvSpPr>
        <p:spPr>
          <a:xfrm>
            <a:off x="142873" y="393757"/>
            <a:ext cx="10577477" cy="318036"/>
          </a:xfrm>
          <a:prstGeom prst="rect">
            <a:avLst/>
          </a:prstGeom>
          <a:solidFill>
            <a:srgbClr val="70AD47"/>
          </a:solidFill>
          <a:ln w="9525">
            <a:solidFill>
              <a:srgbClr val="67A041"/>
            </a:solidFill>
          </a:ln>
        </p:spPr>
        <p:txBody>
          <a:bodyPr vert="horz" wrap="square" lIns="0" tIns="10160" rIns="0" bIns="0" rtlCol="0">
            <a:spAutoFit/>
          </a:bodyPr>
          <a:lstStyle/>
          <a:p>
            <a:pPr algn="ctr">
              <a:lnSpc>
                <a:spcPct val="100000"/>
              </a:lnSpc>
              <a:spcBef>
                <a:spcPts val="80"/>
              </a:spcBef>
            </a:pPr>
            <a:r>
              <a:rPr lang="en-US" sz="2000" spc="-10" dirty="0">
                <a:solidFill>
                  <a:srgbClr val="FFFFFF"/>
                </a:solidFill>
                <a:latin typeface="Roboto"/>
                <a:cs typeface="Roboto"/>
              </a:rPr>
              <a:t>Employee</a:t>
            </a:r>
            <a:endParaRPr sz="2000" dirty="0">
              <a:latin typeface="Roboto"/>
              <a:cs typeface="Roboto"/>
            </a:endParaRPr>
          </a:p>
        </p:txBody>
      </p:sp>
      <p:pic>
        <p:nvPicPr>
          <p:cNvPr id="12" name="Picture 11">
            <a:extLst>
              <a:ext uri="{FF2B5EF4-FFF2-40B4-BE49-F238E27FC236}">
                <a16:creationId xmlns:a16="http://schemas.microsoft.com/office/drawing/2014/main" id="{555C5280-F7F0-44EB-94BC-38CC33445FCF}"/>
              </a:ext>
            </a:extLst>
          </p:cNvPr>
          <p:cNvPicPr>
            <a:picLocks noChangeAspect="1"/>
          </p:cNvPicPr>
          <p:nvPr/>
        </p:nvPicPr>
        <p:blipFill>
          <a:blip r:embed="rId3"/>
          <a:stretch>
            <a:fillRect/>
          </a:stretch>
        </p:blipFill>
        <p:spPr>
          <a:xfrm>
            <a:off x="2155590" y="3396343"/>
            <a:ext cx="10036410" cy="2171888"/>
          </a:xfrm>
          <a:prstGeom prst="rect">
            <a:avLst/>
          </a:prstGeom>
        </p:spPr>
      </p:pic>
      <p:sp>
        <p:nvSpPr>
          <p:cNvPr id="13" name="object 5">
            <a:extLst>
              <a:ext uri="{FF2B5EF4-FFF2-40B4-BE49-F238E27FC236}">
                <a16:creationId xmlns:a16="http://schemas.microsoft.com/office/drawing/2014/main" id="{B7D4944E-69CE-43C1-B9BA-D59F30A9449A}"/>
              </a:ext>
            </a:extLst>
          </p:cNvPr>
          <p:cNvSpPr txBox="1">
            <a:spLocks noGrp="1"/>
          </p:cNvSpPr>
          <p:nvPr>
            <p:ph type="title"/>
          </p:nvPr>
        </p:nvSpPr>
        <p:spPr>
          <a:xfrm>
            <a:off x="2155591" y="3065689"/>
            <a:ext cx="9960210" cy="318036"/>
          </a:xfrm>
          <a:prstGeom prst="rect">
            <a:avLst/>
          </a:prstGeom>
          <a:solidFill>
            <a:srgbClr val="0070C0"/>
          </a:solidFill>
          <a:ln w="9525">
            <a:solidFill>
              <a:srgbClr val="3E68B5"/>
            </a:solidFill>
          </a:ln>
        </p:spPr>
        <p:txBody>
          <a:bodyPr vert="horz" wrap="square" lIns="0" tIns="10160" rIns="0" bIns="0" rtlCol="0">
            <a:spAutoFit/>
          </a:bodyPr>
          <a:lstStyle/>
          <a:p>
            <a:pPr marL="8255" algn="ctr">
              <a:lnSpc>
                <a:spcPct val="100000"/>
              </a:lnSpc>
              <a:spcBef>
                <a:spcPts val="80"/>
              </a:spcBef>
            </a:pPr>
            <a:r>
              <a:rPr lang="en-US" sz="2000" spc="-10" dirty="0">
                <a:solidFill>
                  <a:schemeClr val="tx1"/>
                </a:solidFill>
              </a:rPr>
              <a:t>Customer</a:t>
            </a:r>
            <a:endParaRPr sz="20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 y="-20783"/>
            <a:ext cx="7019925" cy="352425"/>
          </a:xfrm>
          <a:custGeom>
            <a:avLst/>
            <a:gdLst/>
            <a:ahLst/>
            <a:cxnLst/>
            <a:rect l="l" t="t" r="r" b="b"/>
            <a:pathLst>
              <a:path w="7019925" h="352425">
                <a:moveTo>
                  <a:pt x="7019925" y="352425"/>
                </a:moveTo>
                <a:lnTo>
                  <a:pt x="0" y="352425"/>
                </a:lnTo>
                <a:lnTo>
                  <a:pt x="0" y="0"/>
                </a:lnTo>
                <a:lnTo>
                  <a:pt x="7019925" y="0"/>
                </a:lnTo>
                <a:lnTo>
                  <a:pt x="7019925" y="352425"/>
                </a:lnTo>
                <a:close/>
              </a:path>
            </a:pathLst>
          </a:custGeom>
          <a:solidFill>
            <a:srgbClr val="4472C4"/>
          </a:solidFill>
        </p:spPr>
        <p:txBody>
          <a:bodyPr wrap="square" lIns="0" tIns="0" rIns="0" bIns="0" rtlCol="0"/>
          <a:lstStyle/>
          <a:p>
            <a:endParaRPr/>
          </a:p>
        </p:txBody>
      </p:sp>
      <p:sp>
        <p:nvSpPr>
          <p:cNvPr id="5" name="object 5"/>
          <p:cNvSpPr txBox="1">
            <a:spLocks noGrp="1"/>
          </p:cNvSpPr>
          <p:nvPr>
            <p:ph type="title"/>
          </p:nvPr>
        </p:nvSpPr>
        <p:spPr>
          <a:xfrm>
            <a:off x="0" y="57149"/>
            <a:ext cx="7019925" cy="318036"/>
          </a:xfrm>
          <a:prstGeom prst="rect">
            <a:avLst/>
          </a:prstGeom>
          <a:ln w="9525">
            <a:solidFill>
              <a:srgbClr val="3E68B5"/>
            </a:solidFill>
          </a:ln>
        </p:spPr>
        <p:txBody>
          <a:bodyPr vert="horz" wrap="square" lIns="0" tIns="10160" rIns="0" bIns="0" rtlCol="0">
            <a:spAutoFit/>
          </a:bodyPr>
          <a:lstStyle/>
          <a:p>
            <a:pPr marL="8255" algn="ctr">
              <a:lnSpc>
                <a:spcPct val="100000"/>
              </a:lnSpc>
              <a:spcBef>
                <a:spcPts val="80"/>
              </a:spcBef>
            </a:pPr>
            <a:r>
              <a:rPr lang="en-US" sz="2000" dirty="0">
                <a:solidFill>
                  <a:schemeClr val="bg1"/>
                </a:solidFill>
              </a:rPr>
              <a:t>Invoice</a:t>
            </a:r>
            <a:endParaRPr sz="2000" dirty="0">
              <a:solidFill>
                <a:schemeClr val="bg1"/>
              </a:solidFill>
            </a:endParaRPr>
          </a:p>
        </p:txBody>
      </p:sp>
      <p:sp>
        <p:nvSpPr>
          <p:cNvPr id="6" name="object 6"/>
          <p:cNvSpPr txBox="1"/>
          <p:nvPr/>
        </p:nvSpPr>
        <p:spPr>
          <a:xfrm>
            <a:off x="7924800" y="184535"/>
            <a:ext cx="3406435" cy="318036"/>
          </a:xfrm>
          <a:prstGeom prst="rect">
            <a:avLst/>
          </a:prstGeom>
          <a:solidFill>
            <a:srgbClr val="70AD47"/>
          </a:solidFill>
          <a:ln w="9525">
            <a:solidFill>
              <a:srgbClr val="67A041"/>
            </a:solidFill>
          </a:ln>
        </p:spPr>
        <p:txBody>
          <a:bodyPr vert="horz" wrap="square" lIns="0" tIns="10160" rIns="0" bIns="0" rtlCol="0">
            <a:spAutoFit/>
          </a:bodyPr>
          <a:lstStyle/>
          <a:p>
            <a:pPr algn="ctr">
              <a:lnSpc>
                <a:spcPct val="100000"/>
              </a:lnSpc>
              <a:spcBef>
                <a:spcPts val="80"/>
              </a:spcBef>
            </a:pPr>
            <a:r>
              <a:rPr lang="en-US" sz="2000" spc="-10" dirty="0" err="1">
                <a:solidFill>
                  <a:srgbClr val="FFFFFF"/>
                </a:solidFill>
                <a:latin typeface="Roboto"/>
                <a:cs typeface="Roboto"/>
              </a:rPr>
              <a:t>Invoiceline</a:t>
            </a:r>
            <a:endParaRPr sz="2000" dirty="0">
              <a:latin typeface="Roboto"/>
              <a:cs typeface="Roboto"/>
            </a:endParaRPr>
          </a:p>
        </p:txBody>
      </p:sp>
      <p:pic>
        <p:nvPicPr>
          <p:cNvPr id="8" name="Picture 7">
            <a:extLst>
              <a:ext uri="{FF2B5EF4-FFF2-40B4-BE49-F238E27FC236}">
                <a16:creationId xmlns:a16="http://schemas.microsoft.com/office/drawing/2014/main" id="{955EF289-9A2E-4BE9-9125-EFDB591FC5AF}"/>
              </a:ext>
            </a:extLst>
          </p:cNvPr>
          <p:cNvPicPr>
            <a:picLocks noChangeAspect="1"/>
          </p:cNvPicPr>
          <p:nvPr/>
        </p:nvPicPr>
        <p:blipFill>
          <a:blip r:embed="rId2"/>
          <a:stretch>
            <a:fillRect/>
          </a:stretch>
        </p:blipFill>
        <p:spPr>
          <a:xfrm>
            <a:off x="0" y="409574"/>
            <a:ext cx="7019925" cy="2293819"/>
          </a:xfrm>
          <a:prstGeom prst="rect">
            <a:avLst/>
          </a:prstGeom>
        </p:spPr>
      </p:pic>
      <p:pic>
        <p:nvPicPr>
          <p:cNvPr id="10" name="Picture 9">
            <a:extLst>
              <a:ext uri="{FF2B5EF4-FFF2-40B4-BE49-F238E27FC236}">
                <a16:creationId xmlns:a16="http://schemas.microsoft.com/office/drawing/2014/main" id="{19908E02-B4CA-4728-A307-97BE423B9187}"/>
              </a:ext>
            </a:extLst>
          </p:cNvPr>
          <p:cNvPicPr>
            <a:picLocks noChangeAspect="1"/>
          </p:cNvPicPr>
          <p:nvPr/>
        </p:nvPicPr>
        <p:blipFill>
          <a:blip r:embed="rId3"/>
          <a:stretch>
            <a:fillRect/>
          </a:stretch>
        </p:blipFill>
        <p:spPr>
          <a:xfrm>
            <a:off x="7924800" y="502571"/>
            <a:ext cx="3406435" cy="2286198"/>
          </a:xfrm>
          <a:prstGeom prst="rect">
            <a:avLst/>
          </a:prstGeom>
        </p:spPr>
      </p:pic>
      <p:pic>
        <p:nvPicPr>
          <p:cNvPr id="12" name="Picture 11">
            <a:extLst>
              <a:ext uri="{FF2B5EF4-FFF2-40B4-BE49-F238E27FC236}">
                <a16:creationId xmlns:a16="http://schemas.microsoft.com/office/drawing/2014/main" id="{88634D56-7434-40AA-8AF1-CD26E29810A8}"/>
              </a:ext>
            </a:extLst>
          </p:cNvPr>
          <p:cNvPicPr>
            <a:picLocks noChangeAspect="1"/>
          </p:cNvPicPr>
          <p:nvPr/>
        </p:nvPicPr>
        <p:blipFill>
          <a:blip r:embed="rId4"/>
          <a:stretch>
            <a:fillRect/>
          </a:stretch>
        </p:blipFill>
        <p:spPr>
          <a:xfrm>
            <a:off x="457200" y="3733800"/>
            <a:ext cx="8977138" cy="2293819"/>
          </a:xfrm>
          <a:prstGeom prst="rect">
            <a:avLst/>
          </a:prstGeom>
        </p:spPr>
      </p:pic>
      <p:sp>
        <p:nvSpPr>
          <p:cNvPr id="14" name="object 6">
            <a:extLst>
              <a:ext uri="{FF2B5EF4-FFF2-40B4-BE49-F238E27FC236}">
                <a16:creationId xmlns:a16="http://schemas.microsoft.com/office/drawing/2014/main" id="{D886AB2B-77E0-4830-95AC-66B6FE584AB0}"/>
              </a:ext>
            </a:extLst>
          </p:cNvPr>
          <p:cNvSpPr txBox="1"/>
          <p:nvPr/>
        </p:nvSpPr>
        <p:spPr>
          <a:xfrm>
            <a:off x="457200" y="3415764"/>
            <a:ext cx="8977138" cy="318036"/>
          </a:xfrm>
          <a:prstGeom prst="rect">
            <a:avLst/>
          </a:prstGeom>
          <a:solidFill>
            <a:schemeClr val="accent6">
              <a:lumMod val="75000"/>
            </a:schemeClr>
          </a:solidFill>
          <a:ln w="9525">
            <a:solidFill>
              <a:srgbClr val="67A041"/>
            </a:solidFill>
          </a:ln>
        </p:spPr>
        <p:txBody>
          <a:bodyPr vert="horz" wrap="square" lIns="0" tIns="10160" rIns="0" bIns="0" rtlCol="0">
            <a:spAutoFit/>
          </a:bodyPr>
          <a:lstStyle/>
          <a:p>
            <a:pPr algn="ctr">
              <a:lnSpc>
                <a:spcPct val="100000"/>
              </a:lnSpc>
              <a:spcBef>
                <a:spcPts val="80"/>
              </a:spcBef>
            </a:pPr>
            <a:r>
              <a:rPr lang="en-US" sz="2000" spc="-10" dirty="0">
                <a:solidFill>
                  <a:srgbClr val="FFFFFF"/>
                </a:solidFill>
                <a:latin typeface="Roboto"/>
                <a:cs typeface="Roboto"/>
              </a:rPr>
              <a:t>Track</a:t>
            </a:r>
            <a:endParaRPr sz="2000" dirty="0">
              <a:latin typeface="Roboto"/>
              <a:cs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95002" y="299427"/>
            <a:ext cx="3314701" cy="318036"/>
          </a:xfrm>
          <a:prstGeom prst="rect">
            <a:avLst/>
          </a:prstGeom>
          <a:solidFill>
            <a:srgbClr val="4472C4"/>
          </a:solidFill>
          <a:ln w="9525">
            <a:solidFill>
              <a:srgbClr val="3E68B5"/>
            </a:solidFill>
          </a:ln>
        </p:spPr>
        <p:txBody>
          <a:bodyPr vert="horz" wrap="square" lIns="0" tIns="10160" rIns="0" bIns="0" rtlCol="0">
            <a:spAutoFit/>
          </a:bodyPr>
          <a:lstStyle/>
          <a:p>
            <a:pPr algn="ctr">
              <a:lnSpc>
                <a:spcPct val="100000"/>
              </a:lnSpc>
              <a:spcBef>
                <a:spcPts val="80"/>
              </a:spcBef>
            </a:pPr>
            <a:r>
              <a:rPr lang="en-US" sz="2000" spc="-10" dirty="0">
                <a:solidFill>
                  <a:srgbClr val="FFFFFF"/>
                </a:solidFill>
              </a:rPr>
              <a:t>Album</a:t>
            </a:r>
            <a:endParaRPr sz="2000" dirty="0"/>
          </a:p>
        </p:txBody>
      </p:sp>
      <p:sp>
        <p:nvSpPr>
          <p:cNvPr id="5" name="object 5"/>
          <p:cNvSpPr txBox="1"/>
          <p:nvPr/>
        </p:nvSpPr>
        <p:spPr>
          <a:xfrm>
            <a:off x="5227320" y="309045"/>
            <a:ext cx="2057400" cy="308418"/>
          </a:xfrm>
          <a:prstGeom prst="rect">
            <a:avLst/>
          </a:prstGeom>
          <a:solidFill>
            <a:srgbClr val="ED7D31"/>
          </a:solidFill>
          <a:ln w="9525">
            <a:solidFill>
              <a:srgbClr val="DB732D"/>
            </a:solidFill>
          </a:ln>
        </p:spPr>
        <p:txBody>
          <a:bodyPr vert="horz" wrap="square" lIns="0" tIns="635" rIns="0" bIns="0" rtlCol="0">
            <a:spAutoFit/>
          </a:bodyPr>
          <a:lstStyle/>
          <a:p>
            <a:pPr algn="ctr">
              <a:lnSpc>
                <a:spcPct val="100000"/>
              </a:lnSpc>
              <a:spcBef>
                <a:spcPts val="5"/>
              </a:spcBef>
            </a:pPr>
            <a:r>
              <a:rPr lang="en-US" sz="2000" spc="-65" dirty="0">
                <a:solidFill>
                  <a:srgbClr val="FFFFFF"/>
                </a:solidFill>
                <a:latin typeface="Roboto"/>
                <a:cs typeface="Roboto"/>
              </a:rPr>
              <a:t>Artist</a:t>
            </a:r>
            <a:endParaRPr sz="2000" dirty="0">
              <a:latin typeface="Roboto"/>
              <a:cs typeface="Roboto"/>
            </a:endParaRPr>
          </a:p>
        </p:txBody>
      </p:sp>
      <p:pic>
        <p:nvPicPr>
          <p:cNvPr id="7" name="Picture 6">
            <a:extLst>
              <a:ext uri="{FF2B5EF4-FFF2-40B4-BE49-F238E27FC236}">
                <a16:creationId xmlns:a16="http://schemas.microsoft.com/office/drawing/2014/main" id="{19A1DE3C-FA01-4F4D-A474-0748A6BE59FA}"/>
              </a:ext>
            </a:extLst>
          </p:cNvPr>
          <p:cNvPicPr>
            <a:picLocks noChangeAspect="1"/>
          </p:cNvPicPr>
          <p:nvPr/>
        </p:nvPicPr>
        <p:blipFill>
          <a:blip r:embed="rId2"/>
          <a:stretch>
            <a:fillRect/>
          </a:stretch>
        </p:blipFill>
        <p:spPr>
          <a:xfrm>
            <a:off x="295002" y="658829"/>
            <a:ext cx="3444538" cy="2331922"/>
          </a:xfrm>
          <a:prstGeom prst="rect">
            <a:avLst/>
          </a:prstGeom>
        </p:spPr>
      </p:pic>
      <p:pic>
        <p:nvPicPr>
          <p:cNvPr id="9" name="Picture 8">
            <a:extLst>
              <a:ext uri="{FF2B5EF4-FFF2-40B4-BE49-F238E27FC236}">
                <a16:creationId xmlns:a16="http://schemas.microsoft.com/office/drawing/2014/main" id="{25F668D9-71CD-4478-A63A-009F890A9402}"/>
              </a:ext>
            </a:extLst>
          </p:cNvPr>
          <p:cNvPicPr>
            <a:picLocks noChangeAspect="1"/>
          </p:cNvPicPr>
          <p:nvPr/>
        </p:nvPicPr>
        <p:blipFill>
          <a:blip r:embed="rId3"/>
          <a:stretch>
            <a:fillRect/>
          </a:stretch>
        </p:blipFill>
        <p:spPr>
          <a:xfrm>
            <a:off x="5227320" y="597869"/>
            <a:ext cx="2118544" cy="2301439"/>
          </a:xfrm>
          <a:prstGeom prst="rect">
            <a:avLst/>
          </a:prstGeom>
        </p:spPr>
      </p:pic>
      <p:pic>
        <p:nvPicPr>
          <p:cNvPr id="11" name="Picture 10">
            <a:extLst>
              <a:ext uri="{FF2B5EF4-FFF2-40B4-BE49-F238E27FC236}">
                <a16:creationId xmlns:a16="http://schemas.microsoft.com/office/drawing/2014/main" id="{F1B4C620-6C70-4EAB-8CC5-17A0936927D3}"/>
              </a:ext>
            </a:extLst>
          </p:cNvPr>
          <p:cNvPicPr>
            <a:picLocks noChangeAspect="1"/>
          </p:cNvPicPr>
          <p:nvPr/>
        </p:nvPicPr>
        <p:blipFill>
          <a:blip r:embed="rId4"/>
          <a:stretch>
            <a:fillRect/>
          </a:stretch>
        </p:blipFill>
        <p:spPr>
          <a:xfrm>
            <a:off x="8572579" y="656994"/>
            <a:ext cx="1828958" cy="2156647"/>
          </a:xfrm>
          <a:prstGeom prst="rect">
            <a:avLst/>
          </a:prstGeom>
        </p:spPr>
      </p:pic>
      <p:sp>
        <p:nvSpPr>
          <p:cNvPr id="12" name="object 5">
            <a:extLst>
              <a:ext uri="{FF2B5EF4-FFF2-40B4-BE49-F238E27FC236}">
                <a16:creationId xmlns:a16="http://schemas.microsoft.com/office/drawing/2014/main" id="{B5E92DAD-46FB-4520-89A6-0FC752DFC4DC}"/>
              </a:ext>
            </a:extLst>
          </p:cNvPr>
          <p:cNvSpPr txBox="1"/>
          <p:nvPr/>
        </p:nvSpPr>
        <p:spPr>
          <a:xfrm>
            <a:off x="8572579" y="266770"/>
            <a:ext cx="1714421" cy="308418"/>
          </a:xfrm>
          <a:prstGeom prst="rect">
            <a:avLst/>
          </a:prstGeom>
          <a:solidFill>
            <a:srgbClr val="ED7D31"/>
          </a:solidFill>
          <a:ln w="9525">
            <a:solidFill>
              <a:srgbClr val="DB732D"/>
            </a:solidFill>
          </a:ln>
        </p:spPr>
        <p:txBody>
          <a:bodyPr vert="horz" wrap="square" lIns="0" tIns="635" rIns="0" bIns="0" rtlCol="0">
            <a:spAutoFit/>
          </a:bodyPr>
          <a:lstStyle/>
          <a:p>
            <a:pPr algn="ctr">
              <a:lnSpc>
                <a:spcPct val="100000"/>
              </a:lnSpc>
              <a:spcBef>
                <a:spcPts val="5"/>
              </a:spcBef>
            </a:pPr>
            <a:r>
              <a:rPr lang="en-US" sz="2000" spc="-65" dirty="0" err="1">
                <a:solidFill>
                  <a:srgbClr val="FFFFFF"/>
                </a:solidFill>
                <a:latin typeface="Roboto"/>
                <a:cs typeface="Roboto"/>
              </a:rPr>
              <a:t>Genere</a:t>
            </a:r>
            <a:endParaRPr sz="2000" dirty="0">
              <a:latin typeface="Roboto"/>
              <a:cs typeface="Roboto"/>
            </a:endParaRPr>
          </a:p>
        </p:txBody>
      </p:sp>
      <p:pic>
        <p:nvPicPr>
          <p:cNvPr id="14" name="Picture 13">
            <a:extLst>
              <a:ext uri="{FF2B5EF4-FFF2-40B4-BE49-F238E27FC236}">
                <a16:creationId xmlns:a16="http://schemas.microsoft.com/office/drawing/2014/main" id="{FA84AF87-36AA-49B8-AECE-C906F7E66E5C}"/>
              </a:ext>
            </a:extLst>
          </p:cNvPr>
          <p:cNvPicPr>
            <a:picLocks noChangeAspect="1"/>
          </p:cNvPicPr>
          <p:nvPr/>
        </p:nvPicPr>
        <p:blipFill>
          <a:blip r:embed="rId5"/>
          <a:stretch>
            <a:fillRect/>
          </a:stretch>
        </p:blipFill>
        <p:spPr>
          <a:xfrm>
            <a:off x="457200" y="4270818"/>
            <a:ext cx="2225040" cy="1272650"/>
          </a:xfrm>
          <a:prstGeom prst="rect">
            <a:avLst/>
          </a:prstGeom>
        </p:spPr>
      </p:pic>
      <p:sp>
        <p:nvSpPr>
          <p:cNvPr id="15" name="object 5">
            <a:extLst>
              <a:ext uri="{FF2B5EF4-FFF2-40B4-BE49-F238E27FC236}">
                <a16:creationId xmlns:a16="http://schemas.microsoft.com/office/drawing/2014/main" id="{CF49303D-975F-449A-A29A-FBBC4F146751}"/>
              </a:ext>
            </a:extLst>
          </p:cNvPr>
          <p:cNvSpPr txBox="1"/>
          <p:nvPr/>
        </p:nvSpPr>
        <p:spPr>
          <a:xfrm>
            <a:off x="457200" y="3962400"/>
            <a:ext cx="2057400" cy="308418"/>
          </a:xfrm>
          <a:prstGeom prst="rect">
            <a:avLst/>
          </a:prstGeom>
          <a:solidFill>
            <a:srgbClr val="ED7D31"/>
          </a:solidFill>
          <a:ln w="9525">
            <a:solidFill>
              <a:srgbClr val="DB732D"/>
            </a:solidFill>
          </a:ln>
        </p:spPr>
        <p:txBody>
          <a:bodyPr vert="horz" wrap="square" lIns="0" tIns="635" rIns="0" bIns="0" rtlCol="0">
            <a:spAutoFit/>
          </a:bodyPr>
          <a:lstStyle/>
          <a:p>
            <a:pPr algn="ctr">
              <a:lnSpc>
                <a:spcPct val="100000"/>
              </a:lnSpc>
              <a:spcBef>
                <a:spcPts val="5"/>
              </a:spcBef>
            </a:pPr>
            <a:r>
              <a:rPr lang="en-US" sz="2000" spc="-65" dirty="0" err="1">
                <a:solidFill>
                  <a:srgbClr val="FFFFFF"/>
                </a:solidFill>
                <a:latin typeface="Roboto"/>
                <a:cs typeface="Roboto"/>
              </a:rPr>
              <a:t>Media_Type</a:t>
            </a:r>
            <a:endParaRPr sz="2000" dirty="0">
              <a:latin typeface="Roboto"/>
              <a:cs typeface="Roboto"/>
            </a:endParaRPr>
          </a:p>
        </p:txBody>
      </p:sp>
      <p:pic>
        <p:nvPicPr>
          <p:cNvPr id="17" name="Picture 16">
            <a:extLst>
              <a:ext uri="{FF2B5EF4-FFF2-40B4-BE49-F238E27FC236}">
                <a16:creationId xmlns:a16="http://schemas.microsoft.com/office/drawing/2014/main" id="{937C4C84-BAE3-4B5C-86B1-A3FECC50E111}"/>
              </a:ext>
            </a:extLst>
          </p:cNvPr>
          <p:cNvPicPr>
            <a:picLocks noChangeAspect="1"/>
          </p:cNvPicPr>
          <p:nvPr/>
        </p:nvPicPr>
        <p:blipFill>
          <a:blip r:embed="rId6"/>
          <a:stretch>
            <a:fillRect/>
          </a:stretch>
        </p:blipFill>
        <p:spPr>
          <a:xfrm>
            <a:off x="5402595" y="3714509"/>
            <a:ext cx="1767993" cy="2385267"/>
          </a:xfrm>
          <a:prstGeom prst="rect">
            <a:avLst/>
          </a:prstGeom>
        </p:spPr>
      </p:pic>
      <p:sp>
        <p:nvSpPr>
          <p:cNvPr id="18" name="object 5">
            <a:extLst>
              <a:ext uri="{FF2B5EF4-FFF2-40B4-BE49-F238E27FC236}">
                <a16:creationId xmlns:a16="http://schemas.microsoft.com/office/drawing/2014/main" id="{B1470EB2-C14A-4934-A1EA-C6ECA8D7488E}"/>
              </a:ext>
            </a:extLst>
          </p:cNvPr>
          <p:cNvSpPr txBox="1"/>
          <p:nvPr/>
        </p:nvSpPr>
        <p:spPr>
          <a:xfrm>
            <a:off x="5402595" y="3415222"/>
            <a:ext cx="1684005" cy="308418"/>
          </a:xfrm>
          <a:prstGeom prst="rect">
            <a:avLst/>
          </a:prstGeom>
          <a:solidFill>
            <a:srgbClr val="ED7D31"/>
          </a:solidFill>
          <a:ln w="9525">
            <a:solidFill>
              <a:srgbClr val="DB732D"/>
            </a:solidFill>
          </a:ln>
        </p:spPr>
        <p:txBody>
          <a:bodyPr vert="horz" wrap="square" lIns="0" tIns="635" rIns="0" bIns="0" rtlCol="0">
            <a:spAutoFit/>
          </a:bodyPr>
          <a:lstStyle/>
          <a:p>
            <a:pPr algn="ctr">
              <a:lnSpc>
                <a:spcPct val="100000"/>
              </a:lnSpc>
              <a:spcBef>
                <a:spcPts val="5"/>
              </a:spcBef>
            </a:pPr>
            <a:r>
              <a:rPr lang="en-US" sz="2000" spc="-65" dirty="0" err="1">
                <a:solidFill>
                  <a:srgbClr val="FFFFFF"/>
                </a:solidFill>
                <a:latin typeface="Roboto"/>
                <a:cs typeface="Roboto"/>
              </a:rPr>
              <a:t>Playist</a:t>
            </a:r>
            <a:endParaRPr sz="2000" dirty="0">
              <a:latin typeface="Roboto"/>
              <a:cs typeface="Roboto"/>
            </a:endParaRPr>
          </a:p>
        </p:txBody>
      </p:sp>
      <p:pic>
        <p:nvPicPr>
          <p:cNvPr id="20" name="Picture 19">
            <a:extLst>
              <a:ext uri="{FF2B5EF4-FFF2-40B4-BE49-F238E27FC236}">
                <a16:creationId xmlns:a16="http://schemas.microsoft.com/office/drawing/2014/main" id="{BA5EECA1-336A-457F-A442-CF14299E3715}"/>
              </a:ext>
            </a:extLst>
          </p:cNvPr>
          <p:cNvPicPr>
            <a:picLocks noChangeAspect="1"/>
          </p:cNvPicPr>
          <p:nvPr/>
        </p:nvPicPr>
        <p:blipFill>
          <a:blip r:embed="rId7"/>
          <a:stretch>
            <a:fillRect/>
          </a:stretch>
        </p:blipFill>
        <p:spPr>
          <a:xfrm>
            <a:off x="8572579" y="3543680"/>
            <a:ext cx="1386960" cy="2110923"/>
          </a:xfrm>
          <a:prstGeom prst="rect">
            <a:avLst/>
          </a:prstGeom>
        </p:spPr>
      </p:pic>
      <p:sp>
        <p:nvSpPr>
          <p:cNvPr id="21" name="object 4">
            <a:extLst>
              <a:ext uri="{FF2B5EF4-FFF2-40B4-BE49-F238E27FC236}">
                <a16:creationId xmlns:a16="http://schemas.microsoft.com/office/drawing/2014/main" id="{10F04DF9-0D80-43A7-9374-A51F75B50518}"/>
              </a:ext>
            </a:extLst>
          </p:cNvPr>
          <p:cNvSpPr txBox="1">
            <a:spLocks/>
          </p:cNvSpPr>
          <p:nvPr/>
        </p:nvSpPr>
        <p:spPr>
          <a:xfrm>
            <a:off x="8592173" y="3238707"/>
            <a:ext cx="1404377" cy="318036"/>
          </a:xfrm>
          <a:prstGeom prst="rect">
            <a:avLst/>
          </a:prstGeom>
          <a:solidFill>
            <a:srgbClr val="4472C4"/>
          </a:solidFill>
          <a:ln w="9525">
            <a:solidFill>
              <a:srgbClr val="3E68B5"/>
            </a:solidFill>
          </a:ln>
        </p:spPr>
        <p:txBody>
          <a:bodyPr vert="horz" wrap="square" lIns="0" tIns="10160" rIns="0" bIns="0" rtlCol="0">
            <a:spAutoFit/>
          </a:bodyPr>
          <a:lstStyle>
            <a:lvl1pPr>
              <a:defRPr sz="2800" b="0" i="0">
                <a:solidFill>
                  <a:srgbClr val="FF0000"/>
                </a:solidFill>
                <a:latin typeface="Roboto"/>
                <a:ea typeface="+mj-ea"/>
                <a:cs typeface="Roboto"/>
              </a:defRPr>
            </a:lvl1pPr>
          </a:lstStyle>
          <a:p>
            <a:pPr algn="ctr">
              <a:spcBef>
                <a:spcPts val="80"/>
              </a:spcBef>
            </a:pPr>
            <a:r>
              <a:rPr lang="en-US" sz="2000" spc="-10" dirty="0">
                <a:solidFill>
                  <a:srgbClr val="FFFFFF"/>
                </a:solidFill>
              </a:rPr>
              <a:t>Playlisttrack</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TotalTime>
  <Words>891</Words>
  <Application>Microsoft Office PowerPoint</Application>
  <PresentationFormat>Widescreen</PresentationFormat>
  <Paragraphs>75</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Roboto</vt:lpstr>
      <vt:lpstr>Tahoma</vt:lpstr>
      <vt:lpstr>Office Theme</vt:lpstr>
      <vt:lpstr>PowerPoint Presentation</vt:lpstr>
      <vt:lpstr>Agenda</vt:lpstr>
      <vt:lpstr>Business Problem: </vt:lpstr>
      <vt:lpstr>Business Problem Statement: </vt:lpstr>
      <vt:lpstr>Objective of the Project</vt:lpstr>
      <vt:lpstr>PowerPoint Presentation</vt:lpstr>
      <vt:lpstr>Customer</vt:lpstr>
      <vt:lpstr>Invoice</vt:lpstr>
      <vt:lpstr>Album</vt:lpstr>
      <vt:lpstr>ER Diagram</vt:lpstr>
      <vt:lpstr>Analysis Questions</vt:lpstr>
      <vt:lpstr>Q2.What are the top 3 values of total invoice?</vt:lpstr>
      <vt:lpstr>Q3. Which city has the best customers? - We would like to throw a promotional Music Festival  in the city we made the most money. Write a query that returns one city that has the highest  sum of invoice totals. Return both the city name &amp; sum of all invoice totals</vt:lpstr>
      <vt:lpstr>Q4.Who is the best customer? -The customer who has spent the most money will be declared the  best customer. Write a query that returns the person who has spent the most money</vt:lpstr>
      <vt:lpstr>PowerPoint Presentation</vt:lpstr>
      <vt:lpstr>Q6.Let's invite the artists who have written the most rock music in our dataset.  Write a query that returns the Artist name and total track count of the top 10 rock bands </vt:lpstr>
      <vt:lpstr>Q7.Return all the track names that have a song length longer than the average song length.-Return the Name and Milliseconds for each track. Order by the song length, with the longest songs listed first</vt:lpstr>
      <vt:lpstr>PowerPoint Presentation</vt:lpstr>
      <vt:lpstr>PowerPoint Presentation</vt:lpstr>
      <vt:lpstr>PowerPoint Presentation</vt:lpstr>
      <vt:lpstr>Final Business Insights &amp; Recommendations</vt:lpstr>
      <vt:lpstr>Challenges Working on SQL Project</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pavan mirudoddi</cp:lastModifiedBy>
  <cp:revision>21</cp:revision>
  <cp:lastPrinted>2026-02-13T05:40:22Z</cp:lastPrinted>
  <dcterms:created xsi:type="dcterms:W3CDTF">2026-02-12T08:26:31Z</dcterms:created>
  <dcterms:modified xsi:type="dcterms:W3CDTF">2026-02-13T06:19:38Z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2026-02-12T00:00:00Z</vt:filetime>
  </property>
  <property fmtid="{D5CDD505-2E9C-101B-9397-08002B2CF9AE}" pid="3" name="LastSaved">
    <vt:filetime>2026-02-12T00:00:00Z</vt:filetime>
  </property>
</Properties>
</file>